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11" r:id="rId3"/>
    <p:sldId id="413" r:id="rId4"/>
    <p:sldId id="458" r:id="rId5"/>
    <p:sldId id="414" r:id="rId6"/>
    <p:sldId id="419" r:id="rId7"/>
    <p:sldId id="430" r:id="rId8"/>
    <p:sldId id="431" r:id="rId9"/>
    <p:sldId id="426" r:id="rId10"/>
    <p:sldId id="433" r:id="rId11"/>
    <p:sldId id="435" r:id="rId12"/>
    <p:sldId id="446" r:id="rId13"/>
    <p:sldId id="436" r:id="rId14"/>
    <p:sldId id="434" r:id="rId15"/>
    <p:sldId id="448" r:id="rId16"/>
    <p:sldId id="428" r:id="rId17"/>
    <p:sldId id="449" r:id="rId18"/>
    <p:sldId id="432" r:id="rId19"/>
    <p:sldId id="429" r:id="rId20"/>
    <p:sldId id="420" r:id="rId21"/>
    <p:sldId id="423" r:id="rId22"/>
    <p:sldId id="427" r:id="rId23"/>
    <p:sldId id="417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汉仪雅酷黑简" panose="0002060004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4010007517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7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6.png"/><Relationship Id="rId1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7250" y="0"/>
            <a:ext cx="594741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12"/>
          <a:stretch>
            <a:fillRect/>
          </a:stretch>
        </p:blipFill>
        <p:spPr>
          <a:xfrm>
            <a:off x="7506335" y="503555"/>
            <a:ext cx="2159635" cy="2159635"/>
          </a:xfrm>
          <a:prstGeom prst="ellipse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025515" y="3287395"/>
            <a:ext cx="6350000" cy="2503170"/>
            <a:chOff x="8613" y="5051"/>
            <a:chExt cx="10000" cy="3942"/>
          </a:xfrm>
        </p:grpSpPr>
        <p:sp>
          <p:nvSpPr>
            <p:cNvPr id="8" name="文本框 7"/>
            <p:cNvSpPr txBox="1"/>
            <p:nvPr/>
          </p:nvSpPr>
          <p:spPr>
            <a:xfrm>
              <a:off x="8613" y="5051"/>
              <a:ext cx="10000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latin typeface="+mn-ea"/>
                </a:rPr>
                <a:t>计算机系统能力培养大赛</a:t>
              </a:r>
              <a:endParaRPr lang="zh-CN" altLang="en-US" sz="3200">
                <a:latin typeface="+mn-ea"/>
              </a:endParaRPr>
            </a:p>
            <a:p>
              <a:r>
                <a:rPr lang="zh-CN" altLang="en-US" sz="3200">
                  <a:latin typeface="+mn-ea"/>
                </a:rPr>
                <a:t>决赛答辩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13" y="7285"/>
              <a:ext cx="100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+mn-ea"/>
                </a:rPr>
                <a:t>袁福焱 李果 李雅雯 江焰丰</a:t>
              </a:r>
              <a:endParaRPr lang="zh-CN" altLang="en-US" sz="2000"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613" y="8365"/>
              <a:ext cx="100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+mn-ea"/>
                </a:rPr>
                <a:t>指导老师：钟将 刘大江</a:t>
              </a:r>
              <a:endParaRPr lang="zh-CN" altLang="en-US" sz="2000">
                <a:latin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5"/>
    </mc:Choice>
    <mc:Fallback>
      <p:transition spd="slow" advTm="119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77460" y="1203960"/>
            <a:ext cx="6292078" cy="3647440"/>
            <a:chOff x="7441" y="1769"/>
            <a:chExt cx="9909" cy="5744"/>
          </a:xfrm>
        </p:grpSpPr>
        <p:sp>
          <p:nvSpPr>
            <p:cNvPr id="5" name="文本框 4"/>
            <p:cNvSpPr txBox="1"/>
            <p:nvPr/>
          </p:nvSpPr>
          <p:spPr>
            <a:xfrm>
              <a:off x="11146" y="1769"/>
              <a:ext cx="283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伪</a:t>
              </a:r>
              <a:r>
                <a:rPr lang="en-US" altLang="zh-CN" dirty="0"/>
                <a:t>LRU</a:t>
              </a:r>
              <a:r>
                <a:rPr lang="zh-CN" altLang="en-US" dirty="0"/>
                <a:t>替换策略</a:t>
              </a:r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441" y="3285"/>
              <a:ext cx="3132" cy="4228"/>
              <a:chOff x="951731" y="1369101"/>
              <a:chExt cx="2049004" cy="265002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51731" y="1369101"/>
                <a:ext cx="2049004" cy="2122191"/>
                <a:chOff x="1017284" y="1359409"/>
                <a:chExt cx="2049004" cy="2122191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017284" y="1359409"/>
                  <a:ext cx="2049004" cy="2122191"/>
                  <a:chOff x="1017128" y="1359408"/>
                  <a:chExt cx="2475880" cy="2523851"/>
                </a:xfrm>
              </p:grpSpPr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2550160" y="1359408"/>
                    <a:ext cx="942848" cy="377952"/>
                    <a:chOff x="3037840" y="1676400"/>
                    <a:chExt cx="942848" cy="377952"/>
                  </a:xfrm>
                </p:grpSpPr>
                <p:sp>
                  <p:nvSpPr>
                    <p:cNvPr id="9" name="矩形 8"/>
                    <p:cNvSpPr/>
                    <p:nvPr/>
                  </p:nvSpPr>
                  <p:spPr>
                    <a:xfrm>
                      <a:off x="3037840" y="1676400"/>
                      <a:ext cx="942848" cy="37795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46" name="文本框 45"/>
                    <p:cNvSpPr txBox="1"/>
                    <p:nvPr/>
                  </p:nvSpPr>
                  <p:spPr>
                    <a:xfrm>
                      <a:off x="3093719" y="1711919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way0</a:t>
                      </a:r>
                      <a:endParaRPr lang="zh-CN" altLang="en-US" sz="1000" dirty="0"/>
                    </a:p>
                  </p:txBody>
                </p:sp>
              </p:grpSp>
              <p:sp>
                <p:nvSpPr>
                  <p:cNvPr id="47" name="椭圆 46"/>
                  <p:cNvSpPr/>
                  <p:nvPr/>
                </p:nvSpPr>
                <p:spPr>
                  <a:xfrm>
                    <a:off x="1018032" y="2420112"/>
                    <a:ext cx="298323" cy="29282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2550160" y="2027445"/>
                    <a:ext cx="942848" cy="377952"/>
                    <a:chOff x="3037840" y="1676400"/>
                    <a:chExt cx="942848" cy="377952"/>
                  </a:xfrm>
                </p:grpSpPr>
                <p:sp>
                  <p:nvSpPr>
                    <p:cNvPr id="49" name="矩形 48"/>
                    <p:cNvSpPr/>
                    <p:nvPr/>
                  </p:nvSpPr>
                  <p:spPr>
                    <a:xfrm>
                      <a:off x="3037840" y="1676400"/>
                      <a:ext cx="942848" cy="37795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50" name="文本框 49"/>
                    <p:cNvSpPr txBox="1"/>
                    <p:nvPr/>
                  </p:nvSpPr>
                  <p:spPr>
                    <a:xfrm>
                      <a:off x="3093719" y="1720955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way1</a:t>
                      </a:r>
                      <a:endParaRPr lang="zh-CN" altLang="en-US" sz="1000" dirty="0"/>
                    </a:p>
                  </p:txBody>
                </p:sp>
              </p:grp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2550160" y="2791969"/>
                    <a:ext cx="942848" cy="335386"/>
                    <a:chOff x="3037840" y="1676400"/>
                    <a:chExt cx="942848" cy="335386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3037840" y="1676400"/>
                      <a:ext cx="942848" cy="33538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3093719" y="1718964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way2</a:t>
                      </a:r>
                      <a:endParaRPr lang="zh-CN" altLang="en-US" sz="1000" dirty="0"/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2550160" y="3547873"/>
                    <a:ext cx="942848" cy="335386"/>
                    <a:chOff x="3037840" y="1676400"/>
                    <a:chExt cx="942848" cy="335386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3037840" y="1676400"/>
                      <a:ext cx="942848" cy="33538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3093719" y="1718964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way3</a:t>
                      </a:r>
                      <a:endParaRPr lang="zh-CN" altLang="en-US" sz="1000" dirty="0"/>
                    </a:p>
                  </p:txBody>
                </p:sp>
              </p:grp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1017128" y="2431421"/>
                    <a:ext cx="298323" cy="2890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0</a:t>
                    </a:r>
                    <a:endParaRPr lang="zh-CN" altLang="en-US" sz="1000" dirty="0"/>
                  </a:p>
                </p:txBody>
              </p:sp>
            </p:grpSp>
            <p:cxnSp>
              <p:nvCxnSpPr>
                <p:cNvPr id="58" name="直接箭头连接符 57"/>
                <p:cNvCxnSpPr>
                  <a:stCxn id="47" idx="7"/>
                  <a:endCxn id="61" idx="3"/>
                </p:cNvCxnSpPr>
                <p:nvPr/>
              </p:nvCxnSpPr>
              <p:spPr>
                <a:xfrm flipV="1">
                  <a:off x="1228765" y="2034823"/>
                  <a:ext cx="302542" cy="25254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/>
                <p:cNvCxnSpPr>
                  <a:stCxn id="61" idx="7"/>
                  <a:endCxn id="9" idx="1"/>
                </p:cNvCxnSpPr>
                <p:nvPr/>
              </p:nvCxnSpPr>
              <p:spPr>
                <a:xfrm flipV="1">
                  <a:off x="1711193" y="1518311"/>
                  <a:ext cx="574807" cy="3424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组合 59"/>
                <p:cNvGrpSpPr/>
                <p:nvPr/>
              </p:nvGrpSpPr>
              <p:grpSpPr>
                <a:xfrm>
                  <a:off x="1494050" y="1824660"/>
                  <a:ext cx="254562" cy="253456"/>
                  <a:chOff x="1397011" y="2327910"/>
                  <a:chExt cx="254562" cy="253456"/>
                </a:xfrm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1397011" y="2327910"/>
                    <a:ext cx="254398" cy="2462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1404686" y="2335145"/>
                    <a:ext cx="24688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0</a:t>
                    </a:r>
                    <a:endParaRPr lang="zh-CN" altLang="en-US" sz="1000" dirty="0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>
                  <a:off x="1520322" y="2758676"/>
                  <a:ext cx="246888" cy="246222"/>
                  <a:chOff x="1397011" y="2327909"/>
                  <a:chExt cx="246888" cy="246222"/>
                </a:xfrm>
              </p:grpSpPr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1397011" y="2327909"/>
                    <a:ext cx="2468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0</a:t>
                    </a:r>
                    <a:endParaRPr lang="zh-CN" altLang="en-US" sz="1000" dirty="0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1397011" y="2327910"/>
                    <a:ext cx="246888" cy="2462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</p:grpSp>
          </p:grpSp>
          <p:sp>
            <p:nvSpPr>
              <p:cNvPr id="66" name="文本框 65"/>
              <p:cNvSpPr txBox="1"/>
              <p:nvPr/>
            </p:nvSpPr>
            <p:spPr>
              <a:xfrm>
                <a:off x="1645854" y="3777189"/>
                <a:ext cx="1354227" cy="24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000" dirty="0"/>
                  <a:t>表示可以替换</a:t>
                </a:r>
                <a:r>
                  <a:rPr lang="en-US" altLang="zh-CN" sz="1000" dirty="0"/>
                  <a:t>way0</a:t>
                </a:r>
                <a:endParaRPr lang="zh-CN" altLang="en-US" sz="1000" dirty="0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802" y="4495"/>
              <a:ext cx="1653" cy="567"/>
              <a:chOff x="3720548" y="2137323"/>
              <a:chExt cx="1049572" cy="360205"/>
            </a:xfrm>
          </p:grpSpPr>
          <p:cxnSp>
            <p:nvCxnSpPr>
              <p:cNvPr id="68" name="直接箭头连接符 67"/>
              <p:cNvCxnSpPr/>
              <p:nvPr/>
            </p:nvCxnSpPr>
            <p:spPr>
              <a:xfrm>
                <a:off x="3779520" y="2497528"/>
                <a:ext cx="8483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文本框 68"/>
              <p:cNvSpPr txBox="1"/>
              <p:nvPr/>
            </p:nvSpPr>
            <p:spPr>
              <a:xfrm>
                <a:off x="3720548" y="2137323"/>
                <a:ext cx="1049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 dirty="0"/>
                  <a:t>访问</a:t>
                </a:r>
                <a:r>
                  <a:rPr lang="en-US" altLang="zh-CN" sz="1200" dirty="0"/>
                  <a:t>way0</a:t>
                </a:r>
                <a:r>
                  <a:rPr lang="zh-CN" altLang="en-US" sz="1200" dirty="0"/>
                  <a:t>后</a:t>
                </a:r>
                <a:endParaRPr lang="zh-CN" altLang="en-US" sz="1200" dirty="0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4124" y="3285"/>
              <a:ext cx="3226" cy="4228"/>
              <a:chOff x="5205984" y="1436432"/>
              <a:chExt cx="2048256" cy="2684827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5205984" y="1436432"/>
                <a:ext cx="2048256" cy="2122191"/>
                <a:chOff x="1018032" y="1359409"/>
                <a:chExt cx="2048256" cy="2122191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>
                  <a:off x="1018032" y="1359409"/>
                  <a:ext cx="2048256" cy="2122191"/>
                  <a:chOff x="1018032" y="1359408"/>
                  <a:chExt cx="2474976" cy="2523851"/>
                </a:xfrm>
              </p:grpSpPr>
              <p:sp>
                <p:nvSpPr>
                  <p:cNvPr id="73" name="椭圆 72"/>
                  <p:cNvSpPr/>
                  <p:nvPr/>
                </p:nvSpPr>
                <p:spPr>
                  <a:xfrm>
                    <a:off x="1018032" y="2431766"/>
                    <a:ext cx="298323" cy="29282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74" name="文本框 73"/>
                  <p:cNvSpPr txBox="1"/>
                  <p:nvPr/>
                </p:nvSpPr>
                <p:spPr>
                  <a:xfrm>
                    <a:off x="1018032" y="2420112"/>
                    <a:ext cx="298323" cy="29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1</a:t>
                    </a:r>
                    <a:endParaRPr lang="zh-CN" altLang="en-US" sz="1000" dirty="0"/>
                  </a:p>
                </p:txBody>
              </p:sp>
              <p:grpSp>
                <p:nvGrpSpPr>
                  <p:cNvPr id="75" name="组合 74"/>
                  <p:cNvGrpSpPr/>
                  <p:nvPr/>
                </p:nvGrpSpPr>
                <p:grpSpPr>
                  <a:xfrm>
                    <a:off x="2550160" y="1359408"/>
                    <a:ext cx="942848" cy="377952"/>
                    <a:chOff x="3037840" y="1676400"/>
                    <a:chExt cx="942848" cy="377952"/>
                  </a:xfrm>
                </p:grpSpPr>
                <p:sp>
                  <p:nvSpPr>
                    <p:cNvPr id="76" name="矩形 75"/>
                    <p:cNvSpPr/>
                    <p:nvPr/>
                  </p:nvSpPr>
                  <p:spPr>
                    <a:xfrm>
                      <a:off x="3037840" y="1676400"/>
                      <a:ext cx="942848" cy="37795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77" name="文本框 76"/>
                    <p:cNvSpPr txBox="1"/>
                    <p:nvPr/>
                  </p:nvSpPr>
                  <p:spPr>
                    <a:xfrm>
                      <a:off x="3093719" y="1711919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way0</a:t>
                      </a:r>
                      <a:endParaRPr lang="zh-CN" altLang="en-US" sz="1000" dirty="0"/>
                    </a:p>
                  </p:txBody>
                </p: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2550160" y="2027445"/>
                    <a:ext cx="942848" cy="377952"/>
                    <a:chOff x="3037840" y="1676400"/>
                    <a:chExt cx="942848" cy="377952"/>
                  </a:xfrm>
                </p:grpSpPr>
                <p:sp>
                  <p:nvSpPr>
                    <p:cNvPr id="79" name="矩形 78"/>
                    <p:cNvSpPr/>
                    <p:nvPr/>
                  </p:nvSpPr>
                  <p:spPr>
                    <a:xfrm>
                      <a:off x="3037840" y="1676400"/>
                      <a:ext cx="942848" cy="37795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3093719" y="1720955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way1</a:t>
                      </a:r>
                      <a:endParaRPr lang="zh-CN" altLang="en-US" sz="1000" dirty="0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2550160" y="2791969"/>
                    <a:ext cx="942848" cy="335386"/>
                    <a:chOff x="3037840" y="1676400"/>
                    <a:chExt cx="942848" cy="335386"/>
                  </a:xfrm>
                </p:grpSpPr>
                <p:sp>
                  <p:nvSpPr>
                    <p:cNvPr id="82" name="矩形 81"/>
                    <p:cNvSpPr/>
                    <p:nvPr/>
                  </p:nvSpPr>
                  <p:spPr>
                    <a:xfrm>
                      <a:off x="3037840" y="1676400"/>
                      <a:ext cx="942848" cy="33538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83" name="文本框 82"/>
                    <p:cNvSpPr txBox="1"/>
                    <p:nvPr/>
                  </p:nvSpPr>
                  <p:spPr>
                    <a:xfrm>
                      <a:off x="3093719" y="1718964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way2</a:t>
                      </a:r>
                      <a:endParaRPr lang="zh-CN" altLang="en-US" sz="1000" dirty="0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2550160" y="3547873"/>
                    <a:ext cx="942848" cy="335386"/>
                    <a:chOff x="3037840" y="1676400"/>
                    <a:chExt cx="942848" cy="335386"/>
                  </a:xfrm>
                </p:grpSpPr>
                <p:sp>
                  <p:nvSpPr>
                    <p:cNvPr id="85" name="矩形 84"/>
                    <p:cNvSpPr/>
                    <p:nvPr/>
                  </p:nvSpPr>
                  <p:spPr>
                    <a:xfrm>
                      <a:off x="3037840" y="1676400"/>
                      <a:ext cx="942848" cy="33538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 sz="1000"/>
                    </a:p>
                  </p:txBody>
                </p:sp>
                <p:sp>
                  <p:nvSpPr>
                    <p:cNvPr id="86" name="文本框 85"/>
                    <p:cNvSpPr txBox="1"/>
                    <p:nvPr/>
                  </p:nvSpPr>
                  <p:spPr>
                    <a:xfrm>
                      <a:off x="3093719" y="1718964"/>
                      <a:ext cx="694944" cy="2928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r"/>
                      <a:r>
                        <a:rPr lang="en-US" altLang="zh-CN" sz="1000" dirty="0"/>
                        <a:t>way3</a:t>
                      </a:r>
                      <a:endParaRPr lang="zh-CN" altLang="en-US" sz="1000" dirty="0"/>
                    </a:p>
                  </p:txBody>
                </p:sp>
              </p:grpSp>
            </p:grpSp>
            <p:cxnSp>
              <p:nvCxnSpPr>
                <p:cNvPr id="87" name="直接箭头连接符 86"/>
                <p:cNvCxnSpPr>
                  <a:stCxn id="73" idx="5"/>
                  <a:endCxn id="94" idx="2"/>
                </p:cNvCxnSpPr>
                <p:nvPr/>
              </p:nvCxnSpPr>
              <p:spPr>
                <a:xfrm>
                  <a:off x="1228764" y="2471269"/>
                  <a:ext cx="291558" cy="4105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/>
                <p:cNvCxnSpPr>
                  <a:stCxn id="94" idx="6"/>
                  <a:endCxn id="82" idx="1"/>
                </p:cNvCxnSpPr>
                <p:nvPr/>
              </p:nvCxnSpPr>
              <p:spPr>
                <a:xfrm flipV="1">
                  <a:off x="1767210" y="2704990"/>
                  <a:ext cx="518790" cy="176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9" name="组合 88"/>
                <p:cNvGrpSpPr/>
                <p:nvPr/>
              </p:nvGrpSpPr>
              <p:grpSpPr>
                <a:xfrm>
                  <a:off x="1461135" y="1724450"/>
                  <a:ext cx="246888" cy="253992"/>
                  <a:chOff x="1364096" y="2227700"/>
                  <a:chExt cx="246888" cy="253992"/>
                </a:xfrm>
              </p:grpSpPr>
              <p:sp>
                <p:nvSpPr>
                  <p:cNvPr id="90" name="椭圆 89"/>
                  <p:cNvSpPr/>
                  <p:nvPr/>
                </p:nvSpPr>
                <p:spPr>
                  <a:xfrm>
                    <a:off x="1364096" y="2235471"/>
                    <a:ext cx="246888" cy="24622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1364097" y="2227700"/>
                    <a:ext cx="24688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1</a:t>
                    </a:r>
                    <a:endParaRPr lang="zh-CN" altLang="en-US" sz="1000" dirty="0"/>
                  </a:p>
                </p:txBody>
              </p:sp>
            </p:grpSp>
            <p:grpSp>
              <p:nvGrpSpPr>
                <p:cNvPr id="92" name="组合 91"/>
                <p:cNvGrpSpPr/>
                <p:nvPr/>
              </p:nvGrpSpPr>
              <p:grpSpPr>
                <a:xfrm>
                  <a:off x="1520322" y="2758676"/>
                  <a:ext cx="246888" cy="246222"/>
                  <a:chOff x="1397011" y="2327909"/>
                  <a:chExt cx="246888" cy="246222"/>
                </a:xfrm>
              </p:grpSpPr>
              <p:sp>
                <p:nvSpPr>
                  <p:cNvPr id="93" name="文本框 92"/>
                  <p:cNvSpPr txBox="1"/>
                  <p:nvPr/>
                </p:nvSpPr>
                <p:spPr>
                  <a:xfrm>
                    <a:off x="1397011" y="2327909"/>
                    <a:ext cx="2468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000" dirty="0"/>
                      <a:t>0</a:t>
                    </a:r>
                    <a:endParaRPr lang="zh-CN" altLang="en-US" sz="1000" dirty="0"/>
                  </a:p>
                </p:txBody>
              </p:sp>
              <p:sp>
                <p:nvSpPr>
                  <p:cNvPr id="94" name="椭圆 93"/>
                  <p:cNvSpPr/>
                  <p:nvPr/>
                </p:nvSpPr>
                <p:spPr>
                  <a:xfrm>
                    <a:off x="1397011" y="2327910"/>
                    <a:ext cx="246888" cy="2462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</p:grpSp>
          </p:grpSp>
          <p:sp>
            <p:nvSpPr>
              <p:cNvPr id="95" name="文本框 94"/>
              <p:cNvSpPr txBox="1"/>
              <p:nvPr/>
            </p:nvSpPr>
            <p:spPr>
              <a:xfrm>
                <a:off x="5856181" y="3876250"/>
                <a:ext cx="1381046" cy="24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000" dirty="0"/>
                  <a:t>表示可以替换</a:t>
                </a:r>
                <a:r>
                  <a:rPr lang="en-US" altLang="zh-CN" sz="1000" dirty="0"/>
                  <a:t>way2</a:t>
                </a:r>
                <a:endParaRPr lang="zh-CN" altLang="en-US" sz="1000" dirty="0"/>
              </a:p>
            </p:txBody>
          </p:sp>
        </p:grpSp>
      </p:grpSp>
      <p:sp>
        <p:nvSpPr>
          <p:cNvPr id="96" name="文本框 95"/>
          <p:cNvSpPr txBox="1"/>
          <p:nvPr/>
        </p:nvSpPr>
        <p:spPr>
          <a:xfrm>
            <a:off x="626364" y="1151987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2. </a:t>
            </a:r>
            <a:r>
              <a:rPr lang="zh-CN" altLang="en-US" b="1" dirty="0"/>
              <a:t>直接映射 </a:t>
            </a:r>
            <a:r>
              <a:rPr lang="en-US" altLang="zh-CN" b="1" dirty="0"/>
              <a:t>vs </a:t>
            </a:r>
            <a:r>
              <a:rPr lang="zh-CN" altLang="en-US" b="1" dirty="0"/>
              <a:t>组相联</a:t>
            </a:r>
            <a:endParaRPr lang="zh-CN" altLang="en-US" b="1" dirty="0"/>
          </a:p>
        </p:txBody>
      </p:sp>
      <p:sp>
        <p:nvSpPr>
          <p:cNvPr id="97" name="文本框 96"/>
          <p:cNvSpPr txBox="1"/>
          <p:nvPr/>
        </p:nvSpPr>
        <p:spPr>
          <a:xfrm>
            <a:off x="1117600" y="2028825"/>
            <a:ext cx="3790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</a:rPr>
              <a:t>直接映射：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简单，冲突时直接替换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112520" y="3549650"/>
            <a:ext cx="3704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  <a:cs typeface="+mn-ea"/>
              </a:rPr>
              <a:t>组相联：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latin typeface="+mn-ea"/>
                <a:cs typeface="+mn-ea"/>
              </a:rPr>
              <a:t>降低碰撞缺失；</a:t>
            </a:r>
            <a:endParaRPr lang="zh-CN" altLang="en-US" sz="2000" dirty="0">
              <a:latin typeface="+mn-ea"/>
              <a:cs typeface="+mn-ea"/>
            </a:endParaRPr>
          </a:p>
          <a:p>
            <a:r>
              <a:rPr lang="zh-CN" altLang="en-US" sz="2000" dirty="0">
                <a:latin typeface="+mn-ea"/>
                <a:cs typeface="+mn-ea"/>
              </a:rPr>
              <a:t>大幅降低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的冲突缺失率；</a:t>
            </a:r>
            <a:endParaRPr lang="zh-CN" altLang="en-US" sz="2000" dirty="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8"/>
    </mc:Choice>
    <mc:Fallback>
      <p:transition spd="slow" advTm="271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36210" y="1299845"/>
            <a:ext cx="6692900" cy="4086860"/>
            <a:chOff x="7251" y="2182"/>
            <a:chExt cx="10540" cy="6436"/>
          </a:xfrm>
        </p:grpSpPr>
        <p:grpSp>
          <p:nvGrpSpPr>
            <p:cNvPr id="5" name="组合 4"/>
            <p:cNvGrpSpPr/>
            <p:nvPr/>
          </p:nvGrpSpPr>
          <p:grpSpPr>
            <a:xfrm>
              <a:off x="7251" y="2182"/>
              <a:ext cx="10541" cy="6436"/>
              <a:chOff x="1891753" y="977626"/>
              <a:chExt cx="6693380" cy="4086999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629676" y="977626"/>
                <a:ext cx="330200" cy="1085850"/>
                <a:chOff x="4526280" y="1784350"/>
                <a:chExt cx="947420" cy="289560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526280" y="1784350"/>
                  <a:ext cx="947420" cy="2895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4" name="文本框 93"/>
                <p:cNvSpPr txBox="1"/>
                <p:nvPr/>
              </p:nvSpPr>
              <p:spPr>
                <a:xfrm>
                  <a:off x="4588510" y="1806019"/>
                  <a:ext cx="8229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3x8</a:t>
                  </a:r>
                  <a:r>
                    <a:rPr lang="zh-CN" altLang="en-US" sz="1000" dirty="0"/>
                    <a:t>译码器</a:t>
                  </a:r>
                  <a:endParaRPr lang="zh-CN" altLang="en-US" sz="1000" dirty="0"/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6625493" y="1228640"/>
                <a:ext cx="302260" cy="584200"/>
                <a:chOff x="4526280" y="1074420"/>
                <a:chExt cx="947420" cy="246380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4526280" y="1074420"/>
                  <a:ext cx="947420" cy="2463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2" name="文本框 91"/>
                <p:cNvSpPr txBox="1"/>
                <p:nvPr/>
              </p:nvSpPr>
              <p:spPr>
                <a:xfrm>
                  <a:off x="4526280" y="1074420"/>
                  <a:ext cx="9144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000" dirty="0"/>
                    <a:t>计数器</a:t>
                  </a:r>
                  <a:endParaRPr lang="zh-CN" altLang="en-US" sz="1000" dirty="0"/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8173653" y="1039150"/>
                <a:ext cx="411480" cy="4025475"/>
                <a:chOff x="1219200" y="863600"/>
                <a:chExt cx="1036320" cy="1676400"/>
              </a:xfrm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1219200" y="863600"/>
                  <a:ext cx="1036320" cy="1676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1436385" y="1377035"/>
                  <a:ext cx="523239" cy="56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dirty="0"/>
                    <a:t>AXI</a:t>
                  </a:r>
                  <a:r>
                    <a:rPr lang="zh-CN" altLang="en-US" sz="1200" dirty="0"/>
                    <a:t>接口</a:t>
                  </a:r>
                  <a:endParaRPr lang="zh-CN" altLang="en-US" sz="1200" dirty="0"/>
                </a:p>
              </p:txBody>
            </p:sp>
          </p:grpSp>
          <p:sp>
            <p:nvSpPr>
              <p:cNvPr id="14" name="文本框 13"/>
              <p:cNvSpPr txBox="1"/>
              <p:nvPr/>
            </p:nvSpPr>
            <p:spPr>
              <a:xfrm>
                <a:off x="7063948" y="1251486"/>
                <a:ext cx="9943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 err="1"/>
                  <a:t>rvalid</a:t>
                </a:r>
                <a:r>
                  <a:rPr lang="en-US" altLang="zh-CN" sz="1000" dirty="0"/>
                  <a:t> &amp; </a:t>
                </a:r>
                <a:r>
                  <a:rPr lang="en-US" altLang="zh-CN" sz="1000" dirty="0" err="1"/>
                  <a:t>rready</a:t>
                </a:r>
                <a:endParaRPr lang="zh-CN" altLang="en-US" sz="1000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820390" y="4699859"/>
                <a:ext cx="863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addr_index</a:t>
                </a:r>
                <a:endParaRPr lang="zh-CN" altLang="en-US" sz="1000" dirty="0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891753" y="1024404"/>
                <a:ext cx="623972" cy="4025475"/>
                <a:chOff x="1219200" y="863600"/>
                <a:chExt cx="1036320" cy="1676400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1219200" y="863600"/>
                  <a:ext cx="1036320" cy="1676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8" name="文本框 87"/>
                <p:cNvSpPr txBox="1"/>
                <p:nvPr/>
              </p:nvSpPr>
              <p:spPr>
                <a:xfrm>
                  <a:off x="1251787" y="1580252"/>
                  <a:ext cx="997845" cy="192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dirty="0"/>
                    <a:t>CPU-Cache</a:t>
                  </a:r>
                  <a:endParaRPr lang="zh-CN" altLang="en-US" sz="1200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60513" y="2850203"/>
                <a:ext cx="2956685" cy="2209097"/>
                <a:chOff x="4526032" y="2850203"/>
                <a:chExt cx="2956685" cy="2209097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4526032" y="2850203"/>
                  <a:ext cx="2956685" cy="2209097"/>
                  <a:chOff x="3380583" y="2890917"/>
                  <a:chExt cx="5382176" cy="2160138"/>
                </a:xfrm>
              </p:grpSpPr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3380583" y="2890917"/>
                    <a:ext cx="2255136" cy="2160138"/>
                    <a:chOff x="3799933" y="2913567"/>
                    <a:chExt cx="2255136" cy="2160138"/>
                  </a:xfrm>
                </p:grpSpPr>
                <p:grpSp>
                  <p:nvGrpSpPr>
                    <p:cNvPr id="70" name="组合 69"/>
                    <p:cNvGrpSpPr/>
                    <p:nvPr/>
                  </p:nvGrpSpPr>
                  <p:grpSpPr>
                    <a:xfrm>
                      <a:off x="4629830" y="2913567"/>
                      <a:ext cx="1425239" cy="1374331"/>
                      <a:chOff x="3988088" y="3285183"/>
                      <a:chExt cx="1425239" cy="1374331"/>
                    </a:xfrm>
                  </p:grpSpPr>
                  <p:grpSp>
                    <p:nvGrpSpPr>
                      <p:cNvPr id="83" name="组合 82"/>
                      <p:cNvGrpSpPr/>
                      <p:nvPr/>
                    </p:nvGrpSpPr>
                    <p:grpSpPr>
                      <a:xfrm>
                        <a:off x="4380720" y="3431623"/>
                        <a:ext cx="1032607" cy="1227891"/>
                        <a:chOff x="4910819" y="2654824"/>
                        <a:chExt cx="951501" cy="1224280"/>
                      </a:xfrm>
                      <a:solidFill>
                        <a:schemeClr val="bg1"/>
                      </a:solidFill>
                    </p:grpSpPr>
                    <p:sp>
                      <p:nvSpPr>
                        <p:cNvPr id="85" name="矩形 84"/>
                        <p:cNvSpPr/>
                        <p:nvPr/>
                      </p:nvSpPr>
                      <p:spPr>
                        <a:xfrm>
                          <a:off x="4910819" y="2654824"/>
                          <a:ext cx="889000" cy="122428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 dirty="0"/>
                        </a:p>
                      </p:txBody>
                    </p:sp>
                    <p:sp>
                      <p:nvSpPr>
                        <p:cNvPr id="86" name="文本框 85"/>
                        <p:cNvSpPr txBox="1"/>
                        <p:nvPr/>
                      </p:nvSpPr>
                      <p:spPr>
                        <a:xfrm>
                          <a:off x="4973320" y="2717800"/>
                          <a:ext cx="889000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 b="1" dirty="0"/>
                            <a:t>data_bank0</a:t>
                          </a:r>
                          <a:endParaRPr lang="zh-CN" altLang="en-US" sz="1000" b="1" dirty="0"/>
                        </a:p>
                      </p:txBody>
                    </p:sp>
                  </p:grpSp>
                  <p:sp>
                    <p:nvSpPr>
                      <p:cNvPr id="84" name="文本框 83"/>
                      <p:cNvSpPr txBox="1"/>
                      <p:nvPr/>
                    </p:nvSpPr>
                    <p:spPr>
                      <a:xfrm>
                        <a:off x="3988088" y="3285183"/>
                        <a:ext cx="4726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way3</a:t>
                        </a:r>
                        <a:endParaRPr lang="zh-CN" altLang="en-US" sz="1000" dirty="0"/>
                      </a:p>
                    </p:txBody>
                  </p:sp>
                </p:grpSp>
                <p:grpSp>
                  <p:nvGrpSpPr>
                    <p:cNvPr id="71" name="组合 70"/>
                    <p:cNvGrpSpPr/>
                    <p:nvPr/>
                  </p:nvGrpSpPr>
                  <p:grpSpPr>
                    <a:xfrm>
                      <a:off x="4071865" y="3470724"/>
                      <a:ext cx="1433118" cy="1335263"/>
                      <a:chOff x="3980209" y="3324251"/>
                      <a:chExt cx="1433118" cy="1335263"/>
                    </a:xfrm>
                  </p:grpSpPr>
                  <p:grpSp>
                    <p:nvGrpSpPr>
                      <p:cNvPr id="78" name="组合 77"/>
                      <p:cNvGrpSpPr/>
                      <p:nvPr/>
                    </p:nvGrpSpPr>
                    <p:grpSpPr>
                      <a:xfrm>
                        <a:off x="4380720" y="3431623"/>
                        <a:ext cx="1032607" cy="1227891"/>
                        <a:chOff x="4910819" y="2654824"/>
                        <a:chExt cx="951501" cy="1224280"/>
                      </a:xfrm>
                      <a:solidFill>
                        <a:schemeClr val="bg1"/>
                      </a:solidFill>
                    </p:grpSpPr>
                    <p:sp>
                      <p:nvSpPr>
                        <p:cNvPr id="80" name="矩形 79"/>
                        <p:cNvSpPr/>
                        <p:nvPr/>
                      </p:nvSpPr>
                      <p:spPr>
                        <a:xfrm>
                          <a:off x="4910819" y="2654824"/>
                          <a:ext cx="889000" cy="122428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 dirty="0"/>
                        </a:p>
                      </p:txBody>
                    </p:sp>
                    <p:sp>
                      <p:nvSpPr>
                        <p:cNvPr id="81" name="文本框 80"/>
                        <p:cNvSpPr txBox="1"/>
                        <p:nvPr/>
                      </p:nvSpPr>
                      <p:spPr>
                        <a:xfrm>
                          <a:off x="4973320" y="2717800"/>
                          <a:ext cx="889000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 b="1" dirty="0"/>
                            <a:t>data_bank0</a:t>
                          </a:r>
                          <a:endParaRPr lang="zh-CN" altLang="en-US" sz="1000" b="1" dirty="0"/>
                        </a:p>
                      </p:txBody>
                    </p:sp>
                    <p:sp>
                      <p:nvSpPr>
                        <p:cNvPr id="82" name="文本框 81"/>
                        <p:cNvSpPr txBox="1"/>
                        <p:nvPr/>
                      </p:nvSpPr>
                      <p:spPr>
                        <a:xfrm>
                          <a:off x="4973320" y="2945488"/>
                          <a:ext cx="838200" cy="86177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 dirty="0"/>
                            <a:t>wen</a:t>
                          </a:r>
                          <a:endParaRPr lang="en-US" altLang="zh-CN" sz="1000" dirty="0"/>
                        </a:p>
                        <a:p>
                          <a:endParaRPr lang="en-US" altLang="zh-CN" sz="1000" dirty="0"/>
                        </a:p>
                        <a:p>
                          <a:r>
                            <a:rPr lang="en-US" altLang="zh-CN" sz="1000" dirty="0" err="1"/>
                            <a:t>wdata</a:t>
                          </a:r>
                          <a:endParaRPr lang="en-US" altLang="zh-CN" sz="1000" dirty="0"/>
                        </a:p>
                        <a:p>
                          <a:endParaRPr lang="en-US" altLang="zh-CN" sz="1000" dirty="0"/>
                        </a:p>
                        <a:p>
                          <a:r>
                            <a:rPr lang="en-US" altLang="zh-CN" sz="1000" dirty="0" err="1"/>
                            <a:t>addr</a:t>
                          </a:r>
                          <a:endParaRPr lang="zh-CN" altLang="en-US" sz="1000" dirty="0"/>
                        </a:p>
                      </p:txBody>
                    </p:sp>
                  </p:grpSp>
                  <p:sp>
                    <p:nvSpPr>
                      <p:cNvPr id="79" name="文本框 78"/>
                      <p:cNvSpPr txBox="1"/>
                      <p:nvPr/>
                    </p:nvSpPr>
                    <p:spPr>
                      <a:xfrm>
                        <a:off x="3980209" y="3324251"/>
                        <a:ext cx="4726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way1</a:t>
                        </a:r>
                        <a:endParaRPr lang="zh-CN" altLang="en-US" sz="1000" dirty="0"/>
                      </a:p>
                    </p:txBody>
                  </p:sp>
                </p:grpSp>
                <p:grpSp>
                  <p:nvGrpSpPr>
                    <p:cNvPr id="72" name="组合 71"/>
                    <p:cNvGrpSpPr/>
                    <p:nvPr/>
                  </p:nvGrpSpPr>
                  <p:grpSpPr>
                    <a:xfrm>
                      <a:off x="3799933" y="3845814"/>
                      <a:ext cx="1431516" cy="1227891"/>
                      <a:chOff x="3981811" y="3431623"/>
                      <a:chExt cx="1431516" cy="1227891"/>
                    </a:xfrm>
                  </p:grpSpPr>
                  <p:grpSp>
                    <p:nvGrpSpPr>
                      <p:cNvPr id="74" name="组合 73"/>
                      <p:cNvGrpSpPr/>
                      <p:nvPr/>
                    </p:nvGrpSpPr>
                    <p:grpSpPr>
                      <a:xfrm>
                        <a:off x="4380720" y="3431623"/>
                        <a:ext cx="1032607" cy="1227891"/>
                        <a:chOff x="4910819" y="2654824"/>
                        <a:chExt cx="951501" cy="1224280"/>
                      </a:xfrm>
                      <a:solidFill>
                        <a:schemeClr val="bg1"/>
                      </a:solidFill>
                    </p:grpSpPr>
                    <p:sp>
                      <p:nvSpPr>
                        <p:cNvPr id="76" name="矩形 75"/>
                        <p:cNvSpPr/>
                        <p:nvPr/>
                      </p:nvSpPr>
                      <p:spPr>
                        <a:xfrm>
                          <a:off x="4910819" y="2654824"/>
                          <a:ext cx="889000" cy="122428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 dirty="0"/>
                        </a:p>
                      </p:txBody>
                    </p:sp>
                    <p:sp>
                      <p:nvSpPr>
                        <p:cNvPr id="77" name="文本框 76"/>
                        <p:cNvSpPr txBox="1"/>
                        <p:nvPr/>
                      </p:nvSpPr>
                      <p:spPr>
                        <a:xfrm>
                          <a:off x="4973320" y="2717800"/>
                          <a:ext cx="889000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 b="1" dirty="0"/>
                            <a:t>data_bank0</a:t>
                          </a:r>
                          <a:endParaRPr lang="zh-CN" altLang="en-US" sz="1000" b="1" dirty="0"/>
                        </a:p>
                      </p:txBody>
                    </p:sp>
                  </p:grpSp>
                  <p:sp>
                    <p:nvSpPr>
                      <p:cNvPr id="75" name="文本框 74"/>
                      <p:cNvSpPr txBox="1"/>
                      <p:nvPr/>
                    </p:nvSpPr>
                    <p:spPr>
                      <a:xfrm>
                        <a:off x="3981811" y="3438324"/>
                        <a:ext cx="47269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way0</a:t>
                        </a:r>
                        <a:endParaRPr lang="zh-CN" altLang="en-US" sz="1000" dirty="0"/>
                      </a:p>
                    </p:txBody>
                  </p:sp>
                </p:grpSp>
                <p:sp>
                  <p:nvSpPr>
                    <p:cNvPr id="73" name="文本框 72"/>
                    <p:cNvSpPr txBox="1"/>
                    <p:nvPr/>
                  </p:nvSpPr>
                  <p:spPr>
                    <a:xfrm>
                      <a:off x="4239899" y="3323985"/>
                      <a:ext cx="2235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p:txBody>
                </p:sp>
              </p:grpSp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4976749" y="3033873"/>
                    <a:ext cx="1856227" cy="2013698"/>
                    <a:chOff x="4198842" y="3060007"/>
                    <a:chExt cx="1856227" cy="2013698"/>
                  </a:xfrm>
                </p:grpSpPr>
                <p:grpSp>
                  <p:nvGrpSpPr>
                    <p:cNvPr id="59" name="组合 58"/>
                    <p:cNvGrpSpPr/>
                    <p:nvPr/>
                  </p:nvGrpSpPr>
                  <p:grpSpPr>
                    <a:xfrm>
                      <a:off x="5022462" y="3060007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68" name="矩形 67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69" name="文本框 68"/>
                      <p:cNvSpPr txBox="1"/>
                      <p:nvPr/>
                    </p:nvSpPr>
                    <p:spPr>
                      <a:xfrm>
                        <a:off x="4973319" y="2717800"/>
                        <a:ext cx="889001" cy="5401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data_bank1</a:t>
                        </a:r>
                        <a:endParaRPr lang="zh-CN" altLang="en-US" sz="1000" b="1" dirty="0"/>
                      </a:p>
                    </p:txBody>
                  </p:sp>
                </p:grpSp>
                <p:grpSp>
                  <p:nvGrpSpPr>
                    <p:cNvPr id="60" name="组合 59"/>
                    <p:cNvGrpSpPr/>
                    <p:nvPr/>
                  </p:nvGrpSpPr>
                  <p:grpSpPr>
                    <a:xfrm>
                      <a:off x="4472376" y="3578096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65" name="矩形 64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66" name="文本框 65"/>
                      <p:cNvSpPr txBox="1"/>
                      <p:nvPr/>
                    </p:nvSpPr>
                    <p:spPr>
                      <a:xfrm>
                        <a:off x="4973320" y="2717800"/>
                        <a:ext cx="8890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data_bank0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67" name="文本框 66"/>
                      <p:cNvSpPr txBox="1"/>
                      <p:nvPr/>
                    </p:nvSpPr>
                    <p:spPr>
                      <a:xfrm>
                        <a:off x="4973320" y="2945488"/>
                        <a:ext cx="838200" cy="86177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wen</a:t>
                        </a:r>
                        <a:endParaRPr lang="en-US" altLang="zh-CN" sz="1000" dirty="0"/>
                      </a:p>
                      <a:p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wdata</a:t>
                        </a:r>
                        <a:endParaRPr lang="en-US" altLang="zh-CN" sz="1000" dirty="0"/>
                      </a:p>
                      <a:p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addr</a:t>
                        </a:r>
                        <a:endParaRPr lang="zh-CN" altLang="en-US" sz="1000" dirty="0"/>
                      </a:p>
                    </p:txBody>
                  </p:sp>
                </p:grpSp>
                <p:grpSp>
                  <p:nvGrpSpPr>
                    <p:cNvPr id="61" name="组合 60"/>
                    <p:cNvGrpSpPr/>
                    <p:nvPr/>
                  </p:nvGrpSpPr>
                  <p:grpSpPr>
                    <a:xfrm>
                      <a:off x="4198842" y="3845814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63" name="矩形 62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64" name="文本框 63"/>
                      <p:cNvSpPr txBox="1"/>
                      <p:nvPr/>
                    </p:nvSpPr>
                    <p:spPr>
                      <a:xfrm>
                        <a:off x="4973319" y="2717800"/>
                        <a:ext cx="889001" cy="5401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data_bank1</a:t>
                        </a:r>
                        <a:endParaRPr lang="zh-CN" altLang="en-US" sz="1000" b="1" dirty="0"/>
                      </a:p>
                    </p:txBody>
                  </p:sp>
                </p:grpSp>
                <p:sp>
                  <p:nvSpPr>
                    <p:cNvPr id="62" name="文本框 61"/>
                    <p:cNvSpPr txBox="1"/>
                    <p:nvPr/>
                  </p:nvSpPr>
                  <p:spPr>
                    <a:xfrm>
                      <a:off x="4723206" y="3278232"/>
                      <a:ext cx="2908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6125126" y="4445403"/>
                    <a:ext cx="321654" cy="3704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…</a:t>
                    </a:r>
                    <a:endParaRPr lang="zh-CN" altLang="en-US" dirty="0"/>
                  </a:p>
                </p:txBody>
              </p:sp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6906532" y="3033873"/>
                    <a:ext cx="1856227" cy="2013698"/>
                    <a:chOff x="4198842" y="3060007"/>
                    <a:chExt cx="1856227" cy="2013698"/>
                  </a:xfrm>
                </p:grpSpPr>
                <p:grpSp>
                  <p:nvGrpSpPr>
                    <p:cNvPr id="53" name="组合 52"/>
                    <p:cNvGrpSpPr/>
                    <p:nvPr/>
                  </p:nvGrpSpPr>
                  <p:grpSpPr>
                    <a:xfrm>
                      <a:off x="5022462" y="3060007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57" name="矩形 56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58" name="文本框 57"/>
                      <p:cNvSpPr txBox="1"/>
                      <p:nvPr/>
                    </p:nvSpPr>
                    <p:spPr>
                      <a:xfrm>
                        <a:off x="4973319" y="2717800"/>
                        <a:ext cx="889001" cy="5401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data_bank7</a:t>
                        </a:r>
                        <a:endParaRPr lang="zh-CN" altLang="en-US" sz="1000" b="1" dirty="0"/>
                      </a:p>
                    </p:txBody>
                  </p:sp>
                </p:grpSp>
                <p:grpSp>
                  <p:nvGrpSpPr>
                    <p:cNvPr id="54" name="组合 53"/>
                    <p:cNvGrpSpPr/>
                    <p:nvPr/>
                  </p:nvGrpSpPr>
                  <p:grpSpPr>
                    <a:xfrm>
                      <a:off x="4472376" y="3578096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55" name="矩形 54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56" name="文本框 55"/>
                      <p:cNvSpPr txBox="1"/>
                      <p:nvPr/>
                    </p:nvSpPr>
                    <p:spPr>
                      <a:xfrm>
                        <a:off x="4973320" y="2717800"/>
                        <a:ext cx="8890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data_bank0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95" name="文本框 94"/>
                      <p:cNvSpPr txBox="1"/>
                      <p:nvPr/>
                    </p:nvSpPr>
                    <p:spPr>
                      <a:xfrm>
                        <a:off x="4973320" y="2945488"/>
                        <a:ext cx="838200" cy="86177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wen</a:t>
                        </a:r>
                        <a:endParaRPr lang="en-US" altLang="zh-CN" sz="1000" dirty="0"/>
                      </a:p>
                      <a:p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wdata</a:t>
                        </a:r>
                        <a:endParaRPr lang="en-US" altLang="zh-CN" sz="1000" dirty="0"/>
                      </a:p>
                      <a:p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addr</a:t>
                        </a:r>
                        <a:endParaRPr lang="zh-CN" altLang="en-US" sz="1000" dirty="0"/>
                      </a:p>
                    </p:txBody>
                  </p:sp>
                </p:grpSp>
                <p:grpSp>
                  <p:nvGrpSpPr>
                    <p:cNvPr id="96" name="组合 95"/>
                    <p:cNvGrpSpPr/>
                    <p:nvPr/>
                  </p:nvGrpSpPr>
                  <p:grpSpPr>
                    <a:xfrm>
                      <a:off x="4198842" y="3845814"/>
                      <a:ext cx="1032607" cy="1227891"/>
                      <a:chOff x="4910819" y="2654824"/>
                      <a:chExt cx="951501" cy="1224280"/>
                    </a:xfrm>
                    <a:solidFill>
                      <a:schemeClr val="bg1"/>
                    </a:solidFill>
                  </p:grpSpPr>
                  <p:sp>
                    <p:nvSpPr>
                      <p:cNvPr id="97" name="矩形 96"/>
                      <p:cNvSpPr/>
                      <p:nvPr/>
                    </p:nvSpPr>
                    <p:spPr>
                      <a:xfrm>
                        <a:off x="4910819" y="2654824"/>
                        <a:ext cx="889000" cy="1224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98" name="文本框 97"/>
                      <p:cNvSpPr txBox="1"/>
                      <p:nvPr/>
                    </p:nvSpPr>
                    <p:spPr>
                      <a:xfrm>
                        <a:off x="4973319" y="2717800"/>
                        <a:ext cx="889001" cy="5401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b="1" dirty="0"/>
                          <a:t>data_bank7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99" name="文本框 98"/>
                      <p:cNvSpPr txBox="1"/>
                      <p:nvPr/>
                    </p:nvSpPr>
                    <p:spPr>
                      <a:xfrm>
                        <a:off x="4974763" y="3324281"/>
                        <a:ext cx="883781" cy="5401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000" dirty="0"/>
                          <a:t>wen</a:t>
                        </a:r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wdata</a:t>
                        </a:r>
                        <a:endParaRPr lang="en-US" altLang="zh-CN" sz="1000" dirty="0"/>
                      </a:p>
                      <a:p>
                        <a:r>
                          <a:rPr lang="en-US" altLang="zh-CN" sz="1000" dirty="0" err="1"/>
                          <a:t>addr</a:t>
                        </a:r>
                        <a:endParaRPr lang="zh-CN" altLang="en-US" sz="1000" dirty="0"/>
                      </a:p>
                    </p:txBody>
                  </p:sp>
                </p:grpSp>
                <p:sp>
                  <p:nvSpPr>
                    <p:cNvPr id="100" name="文本框 99"/>
                    <p:cNvSpPr txBox="1"/>
                    <p:nvPr/>
                  </p:nvSpPr>
                  <p:spPr>
                    <a:xfrm>
                      <a:off x="4723206" y="3278232"/>
                      <a:ext cx="2908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6291782" y="4010827"/>
                    <a:ext cx="3836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…</a:t>
                    </a:r>
                    <a:endParaRPr lang="zh-CN" altLang="en-US" dirty="0"/>
                  </a:p>
                </p:txBody>
              </p:sp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6699502" y="3463151"/>
                    <a:ext cx="3836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dirty="0"/>
                      <a:t>…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103" name="文本框 102"/>
                <p:cNvSpPr txBox="1"/>
                <p:nvPr/>
              </p:nvSpPr>
              <p:spPr>
                <a:xfrm>
                  <a:off x="4746946" y="4422860"/>
                  <a:ext cx="5268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wen</a:t>
                  </a:r>
                  <a:endParaRPr lang="en-US" altLang="zh-CN" sz="1000" dirty="0"/>
                </a:p>
                <a:p>
                  <a:r>
                    <a:rPr lang="en-US" altLang="zh-CN" sz="1000" dirty="0" err="1"/>
                    <a:t>wdata</a:t>
                  </a:r>
                  <a:endParaRPr lang="en-US" altLang="zh-CN" sz="1000" dirty="0"/>
                </a:p>
                <a:p>
                  <a:r>
                    <a:rPr lang="en-US" altLang="zh-CN" sz="1000" dirty="0" err="1"/>
                    <a:t>addr</a:t>
                  </a:r>
                  <a:endParaRPr lang="zh-CN" altLang="en-US" sz="1000" dirty="0"/>
                </a:p>
              </p:txBody>
            </p:sp>
            <p:sp>
              <p:nvSpPr>
                <p:cNvPr id="104" name="文本框 103"/>
                <p:cNvSpPr txBox="1"/>
                <p:nvPr/>
              </p:nvSpPr>
              <p:spPr>
                <a:xfrm>
                  <a:off x="5385105" y="4415891"/>
                  <a:ext cx="5268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wen</a:t>
                  </a:r>
                  <a:endParaRPr lang="en-US" altLang="zh-CN" sz="1000" dirty="0"/>
                </a:p>
                <a:p>
                  <a:r>
                    <a:rPr lang="en-US" altLang="zh-CN" sz="1000" dirty="0" err="1"/>
                    <a:t>wdata</a:t>
                  </a:r>
                  <a:endParaRPr lang="en-US" altLang="zh-CN" sz="1000" dirty="0"/>
                </a:p>
                <a:p>
                  <a:r>
                    <a:rPr lang="en-US" altLang="zh-CN" sz="1000" dirty="0" err="1"/>
                    <a:t>addr</a:t>
                  </a:r>
                  <a:endParaRPr lang="zh-CN" altLang="en-US" sz="1000" dirty="0"/>
                </a:p>
              </p:txBody>
            </p:sp>
          </p:grpSp>
          <p:cxnSp>
            <p:nvCxnSpPr>
              <p:cNvPr id="105" name="直接箭头连接符 104"/>
              <p:cNvCxnSpPr>
                <a:endCxn id="92" idx="3"/>
              </p:cNvCxnSpPr>
              <p:nvPr/>
            </p:nvCxnSpPr>
            <p:spPr>
              <a:xfrm flipH="1">
                <a:off x="6917218" y="1520552"/>
                <a:ext cx="12669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>
                <a:stCxn id="92" idx="1"/>
                <a:endCxn id="93" idx="3"/>
              </p:cNvCxnSpPr>
              <p:nvPr/>
            </p:nvCxnSpPr>
            <p:spPr>
              <a:xfrm flipH="1" flipV="1">
                <a:off x="5959876" y="1520551"/>
                <a:ext cx="665617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文本框 106"/>
              <p:cNvSpPr txBox="1"/>
              <p:nvPr/>
            </p:nvSpPr>
            <p:spPr>
              <a:xfrm>
                <a:off x="6039756" y="1274328"/>
                <a:ext cx="615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cnt</a:t>
                </a:r>
                <a:r>
                  <a:rPr lang="en-US" altLang="zh-CN" sz="1000" dirty="0"/>
                  <a:t>[2:0]</a:t>
                </a:r>
                <a:endParaRPr lang="zh-CN" altLang="en-US" sz="1000" dirty="0"/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2774325" y="2455599"/>
                <a:ext cx="8240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b="1" dirty="0" err="1"/>
                  <a:t>evict_way</a:t>
                </a:r>
                <a:endParaRPr lang="zh-CN" altLang="en-US" sz="1000" b="1" dirty="0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3720854" y="2257296"/>
                <a:ext cx="411480" cy="842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2683574" y="3680420"/>
                <a:ext cx="1039656" cy="629313"/>
                <a:chOff x="2816362" y="3701248"/>
                <a:chExt cx="1039656" cy="629313"/>
              </a:xfrm>
            </p:grpSpPr>
            <p:sp>
              <p:nvSpPr>
                <p:cNvPr id="111" name="梯形 110"/>
                <p:cNvSpPr/>
                <p:nvPr/>
              </p:nvSpPr>
              <p:spPr>
                <a:xfrm rot="5400000">
                  <a:off x="3480098" y="3954641"/>
                  <a:ext cx="528320" cy="223520"/>
                </a:xfrm>
                <a:prstGeom prst="trapezoid">
                  <a:avLst>
                    <a:gd name="adj" fmla="val 4703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文本框 111"/>
                <p:cNvSpPr txBox="1"/>
                <p:nvPr/>
              </p:nvSpPr>
              <p:spPr>
                <a:xfrm>
                  <a:off x="2908539" y="3701248"/>
                  <a:ext cx="8153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 err="1"/>
                    <a:t>axi_rdata</a:t>
                  </a:r>
                  <a:endParaRPr lang="zh-CN" altLang="en-US" sz="1000" dirty="0"/>
                </a:p>
              </p:txBody>
            </p:sp>
            <p:sp>
              <p:nvSpPr>
                <p:cNvPr id="113" name="文本框 112"/>
                <p:cNvSpPr txBox="1"/>
                <p:nvPr/>
              </p:nvSpPr>
              <p:spPr>
                <a:xfrm>
                  <a:off x="2816362" y="3994444"/>
                  <a:ext cx="8153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 err="1"/>
                    <a:t>cpu_wdata</a:t>
                  </a:r>
                  <a:endParaRPr lang="zh-CN" altLang="en-US" sz="10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3038782" y="4200125"/>
                  <a:ext cx="598859" cy="1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3038782" y="3925332"/>
                  <a:ext cx="582341" cy="0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文本框 115"/>
              <p:cNvSpPr txBox="1"/>
              <p:nvPr/>
            </p:nvSpPr>
            <p:spPr>
              <a:xfrm>
                <a:off x="2787658" y="2746873"/>
                <a:ext cx="734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cpu_wen</a:t>
                </a:r>
                <a:endParaRPr lang="zh-CN" altLang="en-US" sz="1000" dirty="0"/>
              </a:p>
            </p:txBody>
          </p:sp>
          <p:cxnSp>
            <p:nvCxnSpPr>
              <p:cNvPr id="117" name="连接符: 肘形 24"/>
              <p:cNvCxnSpPr>
                <a:stCxn id="93" idx="1"/>
              </p:cNvCxnSpPr>
              <p:nvPr/>
            </p:nvCxnSpPr>
            <p:spPr>
              <a:xfrm rot="10800000" flipV="1">
                <a:off x="3730032" y="1520550"/>
                <a:ext cx="1899644" cy="903551"/>
              </a:xfrm>
              <a:prstGeom prst="bentConnector3">
                <a:avLst>
                  <a:gd name="adj1" fmla="val 124075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文本框 117"/>
              <p:cNvSpPr txBox="1"/>
              <p:nvPr/>
            </p:nvSpPr>
            <p:spPr>
              <a:xfrm>
                <a:off x="3175823" y="1267004"/>
                <a:ext cx="734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mask[7:0]</a:t>
                </a:r>
                <a:endParaRPr lang="zh-CN" altLang="en-US" sz="1000" dirty="0"/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4165150" y="2320634"/>
                <a:ext cx="14645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bram_wen</a:t>
                </a:r>
                <a:r>
                  <a:rPr lang="en-US" altLang="zh-CN" sz="1000" dirty="0"/>
                  <a:t>[3:0][7:0][3:0]</a:t>
                </a:r>
                <a:endParaRPr lang="zh-CN" altLang="en-US" sz="1000" dirty="0"/>
              </a:p>
            </p:txBody>
          </p:sp>
          <p:cxnSp>
            <p:nvCxnSpPr>
              <p:cNvPr id="120" name="直接连接符 119"/>
              <p:cNvCxnSpPr>
                <a:endCxn id="109" idx="1"/>
              </p:cNvCxnSpPr>
              <p:nvPr/>
            </p:nvCxnSpPr>
            <p:spPr>
              <a:xfrm>
                <a:off x="2854960" y="2677607"/>
                <a:ext cx="865894" cy="831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2905994" y="2949506"/>
                <a:ext cx="824038" cy="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箭头: 直角上 29"/>
              <p:cNvSpPr/>
              <p:nvPr/>
            </p:nvSpPr>
            <p:spPr>
              <a:xfrm flipV="1">
                <a:off x="4176326" y="2596350"/>
                <a:ext cx="2386082" cy="299693"/>
              </a:xfrm>
              <a:prstGeom prst="bentUpArrow">
                <a:avLst>
                  <a:gd name="adj1" fmla="val 38560"/>
                  <a:gd name="adj2" fmla="val 50000"/>
                  <a:gd name="adj3" fmla="val 3686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箭头: 右 30"/>
              <p:cNvSpPr/>
              <p:nvPr/>
            </p:nvSpPr>
            <p:spPr>
              <a:xfrm>
                <a:off x="3804726" y="3904603"/>
                <a:ext cx="856700" cy="281940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箭头: 右 31"/>
              <p:cNvSpPr/>
              <p:nvPr/>
            </p:nvSpPr>
            <p:spPr>
              <a:xfrm>
                <a:off x="3804726" y="4709626"/>
                <a:ext cx="856700" cy="281940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5" name="文本框 124"/>
            <p:cNvSpPr txBox="1"/>
            <p:nvPr/>
          </p:nvSpPr>
          <p:spPr>
            <a:xfrm>
              <a:off x="10206" y="4243"/>
              <a:ext cx="431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dirty="0"/>
                <a:t>组合逻辑</a:t>
              </a:r>
              <a:endParaRPr lang="zh-CN" altLang="en-US" sz="1200" dirty="0"/>
            </a:p>
          </p:txBody>
        </p:sp>
      </p:grpSp>
      <p:sp>
        <p:nvSpPr>
          <p:cNvPr id="126" name="文本框 125"/>
          <p:cNvSpPr txBox="1"/>
          <p:nvPr/>
        </p:nvSpPr>
        <p:spPr>
          <a:xfrm>
            <a:off x="442743" y="1078467"/>
            <a:ext cx="303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3. </a:t>
            </a:r>
            <a:r>
              <a:rPr lang="zh-CN" altLang="en-US" b="1" dirty="0"/>
              <a:t>块大小一个字 </a:t>
            </a:r>
            <a:r>
              <a:rPr lang="en-US" altLang="zh-CN" b="1" dirty="0"/>
              <a:t>vs </a:t>
            </a:r>
            <a:r>
              <a:rPr lang="zh-CN" altLang="en-US" b="1" dirty="0"/>
              <a:t>多个字</a:t>
            </a:r>
            <a:endParaRPr lang="zh-CN" altLang="en-US" b="1" dirty="0"/>
          </a:p>
        </p:txBody>
      </p:sp>
      <p:grpSp>
        <p:nvGrpSpPr>
          <p:cNvPr id="129" name="组合 128"/>
          <p:cNvGrpSpPr/>
          <p:nvPr/>
        </p:nvGrpSpPr>
        <p:grpSpPr>
          <a:xfrm>
            <a:off x="554990" y="2059940"/>
            <a:ext cx="4404360" cy="3253740"/>
            <a:chOff x="772" y="2804"/>
            <a:chExt cx="6936" cy="5124"/>
          </a:xfrm>
        </p:grpSpPr>
        <p:sp>
          <p:nvSpPr>
            <p:cNvPr id="127" name="矩形 126"/>
            <p:cNvSpPr/>
            <p:nvPr/>
          </p:nvSpPr>
          <p:spPr>
            <a:xfrm>
              <a:off x="772" y="4876"/>
              <a:ext cx="6936" cy="30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000" dirty="0">
                  <a:latin typeface="+mn-ea"/>
                  <a:cs typeface="+mn-ea"/>
                </a:rPr>
                <a:t>多字：</a:t>
              </a:r>
              <a:endParaRPr lang="en-US" altLang="zh-CN" sz="2000" dirty="0">
                <a:latin typeface="+mn-ea"/>
                <a:cs typeface="+mn-ea"/>
              </a:endParaRPr>
            </a:p>
            <a:p>
              <a:r>
                <a:rPr lang="zh-CN" altLang="en-US" sz="2000" dirty="0">
                  <a:latin typeface="+mn-ea"/>
                  <a:cs typeface="+mn-ea"/>
                </a:rPr>
                <a:t>充分利用空间局部性（</a:t>
              </a:r>
              <a:r>
                <a:rPr lang="en-US" altLang="zh-CN" sz="2000" dirty="0">
                  <a:latin typeface="+mn-ea"/>
                  <a:cs typeface="+mn-ea"/>
                </a:rPr>
                <a:t>1</a:t>
              </a:r>
              <a:r>
                <a:rPr lang="zh-CN" altLang="en-US" sz="2000" dirty="0">
                  <a:latin typeface="+mn-ea"/>
                  <a:cs typeface="+mn-ea"/>
                </a:rPr>
                <a:t>次取指，</a:t>
              </a:r>
              <a:r>
                <a:rPr lang="en-US" altLang="zh-CN" sz="2000" dirty="0">
                  <a:latin typeface="+mn-ea"/>
                  <a:cs typeface="+mn-ea"/>
                </a:rPr>
                <a:t>7</a:t>
              </a:r>
              <a:r>
                <a:rPr lang="zh-CN" altLang="en-US" sz="2000" dirty="0">
                  <a:latin typeface="+mn-ea"/>
                  <a:cs typeface="+mn-ea"/>
                </a:rPr>
                <a:t>次命中）</a:t>
              </a:r>
              <a:endParaRPr lang="en-US" altLang="zh-CN" sz="2000" dirty="0">
                <a:latin typeface="+mn-ea"/>
                <a:cs typeface="+mn-ea"/>
              </a:endParaRPr>
            </a:p>
            <a:p>
              <a:endParaRPr lang="en-US" altLang="zh-CN" sz="2000" dirty="0">
                <a:latin typeface="+mn-ea"/>
                <a:cs typeface="+mn-ea"/>
              </a:endParaRPr>
            </a:p>
            <a:p>
              <a:r>
                <a:rPr lang="zh-CN" altLang="en-US" sz="2000" dirty="0">
                  <a:latin typeface="+mn-ea"/>
                  <a:cs typeface="+mn-ea"/>
                </a:rPr>
                <a:t>复杂性体现在写回</a:t>
              </a:r>
              <a:r>
                <a:rPr lang="en-US" altLang="zh-CN" sz="2000" dirty="0">
                  <a:latin typeface="+mn-ea"/>
                  <a:cs typeface="+mn-ea"/>
                </a:rPr>
                <a:t>cache</a:t>
              </a:r>
              <a:r>
                <a:rPr lang="zh-CN" altLang="en-US" sz="2000" dirty="0">
                  <a:latin typeface="+mn-ea"/>
                  <a:cs typeface="+mn-ea"/>
                </a:rPr>
                <a:t>时需要精确控制写使能</a:t>
              </a:r>
              <a:endParaRPr lang="zh-CN" altLang="en-US" sz="2000" dirty="0">
                <a:latin typeface="+mn-ea"/>
                <a:cs typeface="+mn-ea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772" y="2804"/>
              <a:ext cx="612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latin typeface="+mn-ea"/>
                  <a:cs typeface="+mn-ea"/>
                </a:rPr>
                <a:t>单字：</a:t>
              </a:r>
              <a:endParaRPr lang="en-US" altLang="zh-CN" sz="2000" dirty="0">
                <a:latin typeface="+mn-ea"/>
                <a:cs typeface="+mn-ea"/>
              </a:endParaRPr>
            </a:p>
            <a:p>
              <a:r>
                <a:rPr lang="zh-CN" altLang="en-US" sz="2000" dirty="0">
                  <a:latin typeface="+mn-ea"/>
                  <a:cs typeface="+mn-ea"/>
                </a:rPr>
                <a:t>写缺失时的写</a:t>
              </a:r>
              <a:r>
                <a:rPr lang="en-US" altLang="zh-CN" sz="2000" dirty="0">
                  <a:latin typeface="+mn-ea"/>
                  <a:cs typeface="+mn-ea"/>
                </a:rPr>
                <a:t>cache</a:t>
              </a:r>
              <a:r>
                <a:rPr lang="zh-CN" altLang="en-US" sz="2000" dirty="0">
                  <a:latin typeface="+mn-ea"/>
                  <a:cs typeface="+mn-ea"/>
                </a:rPr>
                <a:t>逻辑很简单</a:t>
              </a:r>
              <a:endParaRPr lang="zh-CN" altLang="en-US" sz="2000" dirty="0">
                <a:latin typeface="+mn-ea"/>
                <a:cs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7"/>
    </mc:Choice>
    <mc:Fallback>
      <p:transition spd="slow" advTm="248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16" y="1212607"/>
            <a:ext cx="6031537" cy="4921111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432816" y="1051210"/>
            <a:ext cx="31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4. </a:t>
            </a:r>
            <a:r>
              <a:rPr lang="zh-CN" altLang="en-US" b="1" dirty="0"/>
              <a:t>虚拟</a:t>
            </a:r>
            <a:r>
              <a:rPr lang="en-US" altLang="zh-CN" b="1" dirty="0"/>
              <a:t>cache vs </a:t>
            </a:r>
            <a:r>
              <a:rPr lang="zh-CN" altLang="en-US" b="1" dirty="0"/>
              <a:t>物理</a:t>
            </a:r>
            <a:r>
              <a:rPr lang="en-US" altLang="zh-CN" b="1" dirty="0"/>
              <a:t>cache</a:t>
            </a:r>
            <a:endParaRPr lang="zh-CN" altLang="en-US" b="1" dirty="0"/>
          </a:p>
        </p:txBody>
      </p:sp>
      <p:sp>
        <p:nvSpPr>
          <p:cNvPr id="132" name="文本框 131"/>
          <p:cNvSpPr txBox="1"/>
          <p:nvPr/>
        </p:nvSpPr>
        <p:spPr>
          <a:xfrm>
            <a:off x="676910" y="1756410"/>
            <a:ext cx="38074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  <a:cs typeface="+mn-ea"/>
              </a:rPr>
              <a:t>物理</a:t>
            </a:r>
            <a:r>
              <a:rPr lang="en-US" altLang="zh-CN" sz="2000" dirty="0">
                <a:latin typeface="+mn-ea"/>
                <a:cs typeface="+mn-ea"/>
              </a:rPr>
              <a:t>cache: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+mn-ea"/>
                <a:cs typeface="+mn-ea"/>
              </a:rPr>
              <a:t>优点</a:t>
            </a:r>
            <a:r>
              <a:rPr lang="zh-CN" altLang="en-US" sz="2000" dirty="0">
                <a:latin typeface="+mn-ea"/>
                <a:cs typeface="+mn-ea"/>
              </a:rPr>
              <a:t>：</a:t>
            </a:r>
            <a:r>
              <a:rPr lang="zh-CN" altLang="en-US" sz="2000" dirty="0">
                <a:latin typeface="+mn-ea"/>
                <a:cs typeface="+mn-ea"/>
              </a:rPr>
              <a:t>简单，直接添加一层模块；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+mn-ea"/>
                <a:cs typeface="+mn-ea"/>
              </a:rPr>
              <a:t>缺点</a:t>
            </a:r>
            <a:r>
              <a:rPr lang="zh-CN" altLang="en-US" sz="2000" dirty="0">
                <a:latin typeface="+mn-ea"/>
                <a:cs typeface="+mn-ea"/>
              </a:rPr>
              <a:t>：</a:t>
            </a:r>
            <a:r>
              <a:rPr lang="zh-CN" altLang="en-US" sz="2000" dirty="0">
                <a:latin typeface="+mn-ea"/>
                <a:cs typeface="+mn-ea"/>
              </a:rPr>
              <a:t>但是</a:t>
            </a:r>
            <a:r>
              <a:rPr lang="zh-CN" altLang="en-US" sz="2000" dirty="0">
                <a:latin typeface="+mn-ea"/>
                <a:cs typeface="+mn-ea"/>
              </a:rPr>
              <a:t>限制</a:t>
            </a:r>
            <a:r>
              <a:rPr lang="en-US" altLang="zh-CN" sz="2000" dirty="0">
                <a:latin typeface="+mn-ea"/>
                <a:cs typeface="+mn-ea"/>
              </a:rPr>
              <a:t>CPU</a:t>
            </a:r>
            <a:r>
              <a:rPr lang="zh-CN" altLang="en-US" sz="2000" dirty="0">
                <a:latin typeface="+mn-ea"/>
                <a:cs typeface="+mn-ea"/>
              </a:rPr>
              <a:t>频率；</a:t>
            </a:r>
            <a:endParaRPr lang="zh-CN" altLang="en-US" sz="2000" dirty="0">
              <a:latin typeface="+mn-ea"/>
              <a:cs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76910" y="3244850"/>
            <a:ext cx="6723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  <a:cs typeface="+mn-ea"/>
              </a:rPr>
              <a:t>虚拟</a:t>
            </a:r>
            <a:r>
              <a:rPr lang="en-US" altLang="zh-CN" sz="2000" dirty="0">
                <a:latin typeface="+mn-ea"/>
                <a:cs typeface="+mn-ea"/>
              </a:rPr>
              <a:t>cache: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+mn-ea"/>
                <a:cs typeface="+mn-ea"/>
              </a:rPr>
              <a:t>优点</a:t>
            </a:r>
            <a:r>
              <a:rPr lang="zh-CN" altLang="en-US" sz="2000" dirty="0">
                <a:latin typeface="+mn-ea"/>
                <a:cs typeface="+mn-ea"/>
              </a:rPr>
              <a:t>：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命中时可以不访问</a:t>
            </a:r>
            <a:r>
              <a:rPr lang="en-US" altLang="zh-CN" sz="2000" dirty="0">
                <a:latin typeface="+mn-ea"/>
                <a:cs typeface="+mn-ea"/>
              </a:rPr>
              <a:t>TLB</a:t>
            </a:r>
            <a:r>
              <a:rPr lang="zh-CN" altLang="en-US" sz="2000" dirty="0">
                <a:latin typeface="+mn-ea"/>
                <a:cs typeface="+mn-ea"/>
              </a:rPr>
              <a:t>；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+mn-ea"/>
                <a:cs typeface="+mn-ea"/>
              </a:rPr>
              <a:t>缺点</a:t>
            </a:r>
            <a:r>
              <a:rPr lang="zh-CN" altLang="en-US" sz="2000" dirty="0">
                <a:latin typeface="+mn-ea"/>
                <a:cs typeface="+mn-ea"/>
              </a:rPr>
              <a:t>：</a:t>
            </a:r>
            <a:r>
              <a:rPr lang="zh-CN" altLang="en-US" sz="2000" dirty="0">
                <a:latin typeface="+mn-ea"/>
                <a:cs typeface="+mn-ea"/>
              </a:rPr>
              <a:t>重名问题（多个虚拟地址映射到同一个物理地址）</a:t>
            </a:r>
            <a:endParaRPr lang="zh-CN" altLang="en-US" sz="2000" dirty="0">
              <a:latin typeface="+mn-ea"/>
              <a:cs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676910" y="4608195"/>
            <a:ext cx="56984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  <a:cs typeface="+mn-ea"/>
              </a:rPr>
              <a:t>特殊的物理</a:t>
            </a:r>
            <a:r>
              <a:rPr lang="en-US" altLang="zh-CN" sz="2000" dirty="0">
                <a:latin typeface="+mn-ea"/>
                <a:cs typeface="+mn-ea"/>
              </a:rPr>
              <a:t>Cache(</a:t>
            </a:r>
            <a:r>
              <a:rPr lang="zh-CN" altLang="en-US" sz="2000" dirty="0">
                <a:latin typeface="+mn-ea"/>
                <a:cs typeface="+mn-ea"/>
              </a:rPr>
              <a:t>虚拟</a:t>
            </a:r>
            <a:r>
              <a:rPr lang="en-US" altLang="zh-CN" sz="2000" dirty="0">
                <a:latin typeface="+mn-ea"/>
                <a:cs typeface="+mn-ea"/>
              </a:rPr>
              <a:t>index</a:t>
            </a:r>
            <a:r>
              <a:rPr lang="zh-CN" altLang="en-US" sz="2000" dirty="0">
                <a:latin typeface="+mn-ea"/>
                <a:cs typeface="+mn-ea"/>
              </a:rPr>
              <a:t>，物理</a:t>
            </a:r>
            <a:r>
              <a:rPr lang="en-US" altLang="zh-CN" sz="2000" dirty="0">
                <a:latin typeface="+mn-ea"/>
                <a:cs typeface="+mn-ea"/>
              </a:rPr>
              <a:t>tag):</a:t>
            </a:r>
            <a:endParaRPr lang="en-US" altLang="zh-CN" sz="2000" dirty="0">
              <a:latin typeface="+mn-ea"/>
              <a:cs typeface="+mn-ea"/>
            </a:endParaRPr>
          </a:p>
          <a:p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latin typeface="+mn-ea"/>
                <a:cs typeface="+mn-ea"/>
              </a:rPr>
              <a:t>要求：页大小等于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一路的大小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zh-CN" altLang="en-US" sz="2000" dirty="0">
                <a:latin typeface="+mn-ea"/>
                <a:cs typeface="+mn-ea"/>
              </a:rPr>
              <a:t>通过扩大相联度来增大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容量</a:t>
            </a:r>
            <a:endParaRPr lang="zh-CN" altLang="en-US" sz="2000" dirty="0"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85"/>
    </mc:Choice>
    <mc:Fallback>
      <p:transition spd="slow" advTm="2458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400290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650240" y="786130"/>
          <a:ext cx="10417175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55"/>
                <a:gridCol w="2016760"/>
                <a:gridCol w="2028825"/>
                <a:gridCol w="45218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指令</a:t>
                      </a:r>
                      <a:r>
                        <a:rPr lang="en-US" altLang="zh-CN"/>
                        <a:t>cache</a:t>
                      </a:r>
                      <a:r>
                        <a:rPr lang="zh-CN" altLang="en-US"/>
                        <a:t>命中率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数据</a:t>
                      </a:r>
                      <a:r>
                        <a:rPr lang="en-US" altLang="zh-CN" sz="1800">
                          <a:sym typeface="+mn-ea"/>
                        </a:rPr>
                        <a:t>cache</a:t>
                      </a:r>
                      <a:r>
                        <a:rPr lang="zh-CN" altLang="en-US" sz="1800">
                          <a:sym typeface="+mn-ea"/>
                        </a:rPr>
                        <a:t>命中率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(I-cache-hit and d-cache-miss) / d_total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bitcount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95%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5%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 bubble_sort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95%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1%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 coremark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95%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98%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1%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crc32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2%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 dhrystone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95%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FF0000"/>
                          </a:solidFill>
                          <a:latin typeface="+mn-ea"/>
                        </a:rPr>
                        <a:t>82%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FF0000"/>
                          </a:solidFill>
                          <a:latin typeface="+mn-ea"/>
                        </a:rPr>
                        <a:t>18%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 quick_sort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96%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chemeClr val="tx1"/>
                          </a:solidFill>
                          <a:latin typeface="+mn-ea"/>
                        </a:rPr>
                        <a:t>1%</a:t>
                      </a:r>
                      <a:endParaRPr lang="en-US" altLang="en-US" sz="1800" b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 select_sort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98%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1%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sha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99%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1%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 stream_copy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98%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91%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stringsearch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96%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10%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81785" y="5417820"/>
            <a:ext cx="8084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+mn-ea"/>
                <a:cs typeface="+mn-ea"/>
              </a:rPr>
              <a:t>1. </a:t>
            </a:r>
            <a:r>
              <a:rPr lang="zh-CN" altLang="en-US" sz="2000" dirty="0">
                <a:latin typeface="+mn-ea"/>
                <a:cs typeface="+mn-ea"/>
              </a:rPr>
              <a:t>多级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	</a:t>
            </a:r>
            <a:r>
              <a:rPr lang="zh-CN" altLang="en-US" sz="2000" dirty="0">
                <a:latin typeface="+mn-ea"/>
                <a:cs typeface="+mn-ea"/>
              </a:rPr>
              <a:t>一级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私有，二级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共享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	Inclusive</a:t>
            </a:r>
            <a:r>
              <a:rPr lang="zh-CN" altLang="en-US" sz="2000" dirty="0">
                <a:latin typeface="+mn-ea"/>
                <a:cs typeface="+mn-ea"/>
              </a:rPr>
              <a:t> </a:t>
            </a:r>
            <a:r>
              <a:rPr lang="en-US" altLang="zh-CN" sz="2000" dirty="0">
                <a:latin typeface="+mn-ea"/>
                <a:cs typeface="+mn-ea"/>
              </a:rPr>
              <a:t>vs Exclusive</a:t>
            </a:r>
            <a:endParaRPr lang="en-US" altLang="zh-CN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2. </a:t>
            </a:r>
            <a:r>
              <a:rPr lang="zh-CN" altLang="en-US" sz="2000" dirty="0">
                <a:latin typeface="+mn-ea"/>
                <a:cs typeface="+mn-ea"/>
              </a:rPr>
              <a:t>预取</a:t>
            </a:r>
            <a:endParaRPr lang="zh-CN" altLang="en-US" sz="2000" dirty="0"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0240" y="5117465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TODO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7"/>
    </mc:Choice>
    <mc:Fallback>
      <p:transition spd="slow" advTm="1913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系统软件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51380" y="1998345"/>
            <a:ext cx="4442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MMU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添加指令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3.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成果展示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"/>
    </mc:Choice>
    <mc:Fallback>
      <p:transition spd="slow" advTm="22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5656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系统软件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-- MMU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4725" y="931545"/>
            <a:ext cx="10264140" cy="5252720"/>
            <a:chOff x="1536" y="2555"/>
            <a:chExt cx="16164" cy="8272"/>
          </a:xfrm>
        </p:grpSpPr>
        <p:sp>
          <p:nvSpPr>
            <p:cNvPr id="2" name="文本框 1"/>
            <p:cNvSpPr txBox="1"/>
            <p:nvPr/>
          </p:nvSpPr>
          <p:spPr>
            <a:xfrm>
              <a:off x="1536" y="2555"/>
              <a:ext cx="889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+mn-ea"/>
                  <a:cs typeface="+mn-ea"/>
                </a:rPr>
                <a:t>TLB</a:t>
              </a:r>
              <a:r>
                <a:rPr lang="zh-CN" altLang="en-US" sz="2000">
                  <a:latin typeface="+mn-ea"/>
                  <a:cs typeface="+mn-ea"/>
                </a:rPr>
                <a:t>共有</a:t>
              </a:r>
              <a:r>
                <a:rPr lang="en-US" altLang="zh-CN" sz="2000">
                  <a:latin typeface="+mn-ea"/>
                  <a:cs typeface="+mn-ea"/>
                </a:rPr>
                <a:t>8</a:t>
              </a:r>
              <a:r>
                <a:rPr lang="zh-CN" altLang="en-US" sz="2000">
                  <a:latin typeface="+mn-ea"/>
                  <a:cs typeface="+mn-ea"/>
                </a:rPr>
                <a:t>个表项，指令和数据共用。</a:t>
              </a:r>
              <a:endParaRPr lang="zh-CN" altLang="en-US" sz="2000">
                <a:latin typeface="+mn-ea"/>
                <a:cs typeface="+mn-ea"/>
              </a:endParaRPr>
            </a:p>
            <a:p>
              <a:r>
                <a:rPr lang="zh-CN" altLang="en-US" sz="2000">
                  <a:latin typeface="+mn-ea"/>
                  <a:cs typeface="+mn-ea"/>
                </a:rPr>
                <a:t>相关</a:t>
              </a:r>
              <a:r>
                <a:rPr lang="en-US" altLang="zh-CN" sz="2000">
                  <a:latin typeface="+mn-ea"/>
                  <a:cs typeface="+mn-ea"/>
                </a:rPr>
                <a:t>TLB</a:t>
              </a:r>
              <a:r>
                <a:rPr lang="zh-CN" altLang="en-US" sz="2000">
                  <a:latin typeface="+mn-ea"/>
                  <a:cs typeface="+mn-ea"/>
                </a:rPr>
                <a:t>指令：</a:t>
              </a:r>
              <a:r>
                <a:rPr lang="en-US" altLang="zh-CN" sz="2000">
                  <a:latin typeface="+mn-ea"/>
                  <a:cs typeface="+mn-ea"/>
                </a:rPr>
                <a:t>TLBP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TLBR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TLBWI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TLBWR</a:t>
              </a:r>
              <a:endParaRPr lang="en-US" altLang="zh-CN" sz="2000">
                <a:latin typeface="+mn-ea"/>
                <a:cs typeface="+mn-ea"/>
              </a:endParaRPr>
            </a:p>
            <a:p>
              <a:r>
                <a:rPr lang="zh-CN" altLang="en-US" sz="2000">
                  <a:latin typeface="+mn-ea"/>
                  <a:cs typeface="+mn-ea"/>
                </a:rPr>
                <a:t>相关</a:t>
              </a:r>
              <a:r>
                <a:rPr lang="en-US" altLang="zh-CN" sz="2000">
                  <a:latin typeface="+mn-ea"/>
                  <a:cs typeface="+mn-ea"/>
                </a:rPr>
                <a:t>CP0</a:t>
              </a:r>
              <a:r>
                <a:rPr lang="zh-CN" altLang="en-US" sz="2000">
                  <a:latin typeface="+mn-ea"/>
                  <a:cs typeface="+mn-ea"/>
                </a:rPr>
                <a:t>寄存器：</a:t>
              </a:r>
              <a:r>
                <a:rPr lang="en-US" altLang="zh-CN" sz="2000">
                  <a:latin typeface="+mn-ea"/>
                  <a:cs typeface="+mn-ea"/>
                </a:rPr>
                <a:t>EntryHi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Index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EntryLo……</a:t>
              </a:r>
              <a:endParaRPr lang="en-US" altLang="zh-CN" sz="2000">
                <a:latin typeface="+mn-ea"/>
                <a:cs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36" y="9714"/>
              <a:ext cx="1616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+mn-ea"/>
                  <a:cs typeface="+mn-ea"/>
                </a:rPr>
                <a:t>MMU</a:t>
              </a:r>
              <a:r>
                <a:rPr lang="zh-CN" altLang="en-US" sz="2000">
                  <a:latin typeface="+mn-ea"/>
                  <a:cs typeface="+mn-ea"/>
                </a:rPr>
                <a:t>模块有三种不同的访问逻辑：指令虚实地址翻译；数据虚实地址翻译；</a:t>
              </a:r>
              <a:r>
                <a:rPr lang="en-US" altLang="zh-CN" sz="2000">
                  <a:latin typeface="+mn-ea"/>
                  <a:cs typeface="+mn-ea"/>
                </a:rPr>
                <a:t>TLBP</a:t>
              </a:r>
              <a:r>
                <a:rPr lang="zh-CN" altLang="en-US" sz="2000">
                  <a:latin typeface="+mn-ea"/>
                  <a:cs typeface="+mn-ea"/>
                </a:rPr>
                <a:t>、</a:t>
              </a:r>
              <a:r>
                <a:rPr lang="en-US" altLang="zh-CN" sz="2000">
                  <a:latin typeface="+mn-ea"/>
                  <a:cs typeface="+mn-ea"/>
                </a:rPr>
                <a:t>TLBR;</a:t>
              </a:r>
              <a:endParaRPr lang="en-US" altLang="zh-CN" sz="2000">
                <a:latin typeface="+mn-ea"/>
                <a:cs typeface="+mn-ea"/>
              </a:endParaRPr>
            </a:p>
            <a:p>
              <a:r>
                <a:rPr lang="zh-CN" altLang="en-US" sz="2000">
                  <a:latin typeface="+mn-ea"/>
                  <a:cs typeface="+mn-ea"/>
                </a:rPr>
                <a:t>我们根据不同的访问逻辑，移动相关寄存器，使得时序最优化。</a:t>
              </a:r>
              <a:endParaRPr lang="zh-CN" altLang="en-US" sz="2000">
                <a:latin typeface="+mn-ea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068830" y="2185863"/>
            <a:ext cx="7400544" cy="2974782"/>
            <a:chOff x="1219200" y="1719138"/>
            <a:chExt cx="7400544" cy="2974782"/>
          </a:xfrm>
        </p:grpSpPr>
        <p:grpSp>
          <p:nvGrpSpPr>
            <p:cNvPr id="86" name="组合 85"/>
            <p:cNvGrpSpPr/>
            <p:nvPr/>
          </p:nvGrpSpPr>
          <p:grpSpPr>
            <a:xfrm>
              <a:off x="1219200" y="2029969"/>
              <a:ext cx="7400544" cy="2663951"/>
              <a:chOff x="1219200" y="2029969"/>
              <a:chExt cx="7400544" cy="266395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225040" y="2029969"/>
                <a:ext cx="286512" cy="2157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924300" y="2078736"/>
                <a:ext cx="312419" cy="68275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053584" y="2078736"/>
                <a:ext cx="1118616" cy="2109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05472" y="2791968"/>
                <a:ext cx="335280" cy="68275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010144" y="3649757"/>
                <a:ext cx="457200" cy="408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梯形 13"/>
              <p:cNvSpPr/>
              <p:nvPr/>
            </p:nvSpPr>
            <p:spPr>
              <a:xfrm rot="5400000">
                <a:off x="3156204" y="3659124"/>
                <a:ext cx="566928" cy="374904"/>
              </a:xfrm>
              <a:prstGeom prst="trapezoi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0" idx="3"/>
              </p:cNvCxnSpPr>
              <p:nvPr/>
            </p:nvCxnSpPr>
            <p:spPr>
              <a:xfrm>
                <a:off x="4236719" y="2420112"/>
                <a:ext cx="8168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endCxn id="10" idx="1"/>
              </p:cNvCxnSpPr>
              <p:nvPr/>
            </p:nvCxnSpPr>
            <p:spPr>
              <a:xfrm>
                <a:off x="2511552" y="2420112"/>
                <a:ext cx="141274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9" idx="3"/>
                <a:endCxn id="11" idx="1"/>
              </p:cNvCxnSpPr>
              <p:nvPr/>
            </p:nvCxnSpPr>
            <p:spPr>
              <a:xfrm>
                <a:off x="2511552" y="3108961"/>
                <a:ext cx="2542032" cy="243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4" idx="0"/>
              </p:cNvCxnSpPr>
              <p:nvPr/>
            </p:nvCxnSpPr>
            <p:spPr>
              <a:xfrm>
                <a:off x="3627120" y="3846576"/>
                <a:ext cx="14264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2511552" y="3706368"/>
                <a:ext cx="7406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2688336" y="3998976"/>
                <a:ext cx="5638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6172200" y="2377440"/>
                <a:ext cx="230733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1" idx="3"/>
                <a:endCxn id="12" idx="1"/>
              </p:cNvCxnSpPr>
              <p:nvPr/>
            </p:nvCxnSpPr>
            <p:spPr>
              <a:xfrm>
                <a:off x="6172200" y="3133344"/>
                <a:ext cx="103327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/>
              <p:cNvSpPr txBox="1"/>
              <p:nvPr/>
            </p:nvSpPr>
            <p:spPr>
              <a:xfrm>
                <a:off x="6224016" y="2887123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EntryLo0 (1)</a:t>
                </a:r>
                <a:endParaRPr lang="zh-CN" altLang="en-US" sz="1000" dirty="0"/>
              </a:p>
            </p:txBody>
          </p:sp>
          <p:cxnSp>
            <p:nvCxnSpPr>
              <p:cNvPr id="45" name="直接箭头连接符 44"/>
              <p:cNvCxnSpPr>
                <a:stCxn id="12" idx="3"/>
              </p:cNvCxnSpPr>
              <p:nvPr/>
            </p:nvCxnSpPr>
            <p:spPr>
              <a:xfrm>
                <a:off x="7540752" y="3133344"/>
                <a:ext cx="9265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13" idx="1"/>
              </p:cNvCxnSpPr>
              <p:nvPr/>
            </p:nvCxnSpPr>
            <p:spPr>
              <a:xfrm>
                <a:off x="6169152" y="3853973"/>
                <a:ext cx="18409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688336" y="3998976"/>
                <a:ext cx="0" cy="6949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/>
            </p:nvCxnSpPr>
            <p:spPr>
              <a:xfrm>
                <a:off x="1219200" y="2420112"/>
                <a:ext cx="10058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>
                <a:off x="1219200" y="3157728"/>
                <a:ext cx="10058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/>
              <p:nvPr/>
            </p:nvCxnSpPr>
            <p:spPr>
              <a:xfrm>
                <a:off x="1219200" y="3706368"/>
                <a:ext cx="10058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本框 63"/>
              <p:cNvSpPr txBox="1"/>
              <p:nvPr/>
            </p:nvSpPr>
            <p:spPr>
              <a:xfrm>
                <a:off x="2511552" y="2159317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find_index1</a:t>
                </a:r>
                <a:endParaRPr lang="zh-CN" altLang="en-US" sz="1000"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231392" y="2868834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data_vaddr</a:t>
                </a:r>
                <a:endParaRPr lang="zh-CN" altLang="en-US" sz="1000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243584" y="3440000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EntryHi_in</a:t>
                </a:r>
                <a:endParaRPr lang="zh-CN" altLang="en-US" sz="1000" dirty="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243584" y="2155866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Inst_vaddr</a:t>
                </a:r>
                <a:endParaRPr lang="zh-CN" altLang="en-US" sz="1000" dirty="0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3866771" y="2220056"/>
                <a:ext cx="5943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Pipe</a:t>
                </a:r>
                <a:endParaRPr lang="en-US" altLang="zh-CN" sz="1000" dirty="0"/>
              </a:p>
              <a:p>
                <a:r>
                  <a:rPr lang="en-US" altLang="zh-CN" sz="1000" dirty="0"/>
                  <a:t>Reg</a:t>
                </a:r>
                <a:endParaRPr lang="zh-CN" altLang="en-US" sz="1000" dirty="0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4463034" y="2155865"/>
                <a:ext cx="608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index1</a:t>
                </a:r>
                <a:endParaRPr lang="zh-CN" altLang="en-US" sz="1000" dirty="0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4463034" y="2868835"/>
                <a:ext cx="608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index2</a:t>
                </a:r>
                <a:endParaRPr lang="zh-CN" altLang="en-US" sz="1000" dirty="0"/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463034" y="3600354"/>
                <a:ext cx="608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index3</a:t>
                </a:r>
                <a:endParaRPr lang="zh-CN" altLang="en-US" sz="1000" dirty="0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2535936" y="2849879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find_index1</a:t>
                </a:r>
                <a:endParaRPr lang="zh-CN" altLang="en-US" sz="1000" dirty="0"/>
              </a:p>
            </p:txBody>
          </p:sp>
          <p:cxnSp>
            <p:nvCxnSpPr>
              <p:cNvPr id="74" name="直接箭头连接符 73"/>
              <p:cNvCxnSpPr>
                <a:endCxn id="14" idx="3"/>
              </p:cNvCxnSpPr>
              <p:nvPr/>
            </p:nvCxnSpPr>
            <p:spPr>
              <a:xfrm flipV="1">
                <a:off x="3439668" y="4083177"/>
                <a:ext cx="0" cy="61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3430524" y="4285704"/>
                <a:ext cx="5272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TLBP</a:t>
                </a:r>
                <a:endParaRPr lang="zh-CN" altLang="en-US" sz="1000" dirty="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645664" y="4386787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Index_in</a:t>
                </a:r>
                <a:endParaRPr lang="zh-CN" altLang="en-US" sz="1000" dirty="0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535936" y="3447835"/>
                <a:ext cx="9814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find_index3</a:t>
                </a:r>
                <a:endParaRPr lang="zh-CN" altLang="en-US" sz="1000" dirty="0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7153656" y="2957673"/>
                <a:ext cx="5943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Pipe</a:t>
                </a:r>
                <a:endParaRPr lang="en-US" altLang="zh-CN" sz="1000" dirty="0"/>
              </a:p>
              <a:p>
                <a:r>
                  <a:rPr lang="en-US" altLang="zh-CN" sz="1000" dirty="0"/>
                  <a:t>Reg</a:t>
                </a:r>
                <a:endParaRPr lang="zh-CN" altLang="en-US" sz="1000" dirty="0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5131307" y="2948447"/>
                <a:ext cx="1187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dirty="0"/>
                  <a:t>TLB</a:t>
                </a:r>
                <a:r>
                  <a:rPr lang="zh-CN" altLang="en-US" dirty="0"/>
                  <a:t>表项</a:t>
                </a:r>
                <a:endParaRPr lang="zh-CN" altLang="en-US" dirty="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8022336" y="3730862"/>
                <a:ext cx="45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CP0</a:t>
                </a:r>
                <a:endParaRPr lang="zh-CN" altLang="en-US" sz="1000" dirty="0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7871461" y="2096946"/>
                <a:ext cx="7482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Inst_pfn</a:t>
                </a:r>
                <a:endParaRPr lang="zh-CN" altLang="en-US" sz="1000" dirty="0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7865366" y="2799287"/>
                <a:ext cx="7482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data_pfn</a:t>
                </a:r>
                <a:endParaRPr lang="zh-CN" altLang="en-US" sz="1000" dirty="0"/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1997964" y="1719138"/>
              <a:ext cx="7406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 dirty="0"/>
                <a:t>查找逻辑</a:t>
              </a:r>
              <a:endParaRPr lang="zh-CN" altLang="en-US" sz="1000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47740" y="2251710"/>
            <a:ext cx="829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读取逻辑</a:t>
            </a:r>
            <a:endParaRPr lang="zh-CN" altLang="en-US" sz="1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57"/>
    </mc:Choice>
    <mc:Fallback>
      <p:transition spd="slow" advTm="3705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5656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系统软件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--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添加指令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6435" y="2306320"/>
            <a:ext cx="111779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latin typeface="+mn-ea"/>
                <a:cs typeface="+mn-ea"/>
              </a:rPr>
              <a:t>为了运行系统软件，我们的 CPU 进行了如下修改：</a:t>
            </a:r>
            <a:endParaRPr sz="2000">
              <a:latin typeface="+mn-ea"/>
              <a:cs typeface="+mn-ea"/>
            </a:endParaRPr>
          </a:p>
          <a:p>
            <a:endParaRPr sz="2000">
              <a:latin typeface="+mn-ea"/>
              <a:cs typeface="+mn-ea"/>
            </a:endParaRPr>
          </a:p>
          <a:p>
            <a:r>
              <a:rPr sz="2000">
                <a:latin typeface="+mn-ea"/>
                <a:cs typeface="+mn-ea"/>
              </a:rPr>
              <a:t>1. 实现了 MIPS32 Release1 中除 CP1，JTAG 外的 100 条指令(perf, sync, wait实现为 nop)</a:t>
            </a:r>
            <a:r>
              <a:rPr lang="zh-CN" sz="2000">
                <a:latin typeface="+mn-ea"/>
                <a:cs typeface="+mn-ea"/>
              </a:rPr>
              <a:t>。</a:t>
            </a:r>
            <a:endParaRPr sz="2000">
              <a:latin typeface="+mn-ea"/>
              <a:cs typeface="+mn-ea"/>
            </a:endParaRPr>
          </a:p>
          <a:p>
            <a:endParaRPr sz="2000">
              <a:latin typeface="+mn-ea"/>
              <a:cs typeface="+mn-ea"/>
            </a:endParaRPr>
          </a:p>
          <a:p>
            <a:r>
              <a:rPr sz="2000">
                <a:latin typeface="+mn-ea"/>
                <a:cs typeface="+mn-ea"/>
              </a:rPr>
              <a:t>2. 实现 11 种异常</a:t>
            </a:r>
            <a:r>
              <a:rPr lang="zh-CN" sz="2000">
                <a:latin typeface="+mn-ea"/>
                <a:cs typeface="+mn-ea"/>
              </a:rPr>
              <a:t>。</a:t>
            </a:r>
            <a:endParaRPr sz="2000">
              <a:latin typeface="+mn-ea"/>
              <a:cs typeface="+mn-ea"/>
            </a:endParaRPr>
          </a:p>
          <a:p>
            <a:endParaRPr sz="2000">
              <a:latin typeface="+mn-ea"/>
              <a:cs typeface="+mn-ea"/>
            </a:endParaRPr>
          </a:p>
          <a:p>
            <a:r>
              <a:rPr sz="2000">
                <a:latin typeface="+mn-ea"/>
                <a:cs typeface="+mn-ea"/>
              </a:rPr>
              <a:t>3. 实现 MIPS32 Release1 要求的 20 个 CP0 寄存器(TagHi, TagLo 简易实现)</a:t>
            </a:r>
            <a:r>
              <a:rPr lang="zh-CN" sz="2000">
                <a:latin typeface="+mn-ea"/>
                <a:cs typeface="+mn-ea"/>
              </a:rPr>
              <a:t>。</a:t>
            </a:r>
            <a:endParaRPr lang="zh-CN" sz="200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7"/>
    </mc:Choice>
    <mc:Fallback>
      <p:transition spd="slow" advTm="100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5216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系统软件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成果展示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2" name="图片 1" descr="PMON启动"/>
          <p:cNvPicPr>
            <a:picLocks noChangeAspect="1"/>
          </p:cNvPicPr>
          <p:nvPr/>
        </p:nvPicPr>
        <p:blipFill>
          <a:blip r:embed="rId2"/>
          <a:srcRect t="60629" r="71469" b="8042"/>
          <a:stretch>
            <a:fillRect/>
          </a:stretch>
        </p:blipFill>
        <p:spPr>
          <a:xfrm>
            <a:off x="5882640" y="0"/>
            <a:ext cx="5875020" cy="3495040"/>
          </a:xfrm>
          <a:prstGeom prst="rect">
            <a:avLst/>
          </a:prstGeom>
        </p:spPr>
      </p:pic>
      <p:pic>
        <p:nvPicPr>
          <p:cNvPr id="3" name="图片 2" descr="运行猜数小程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0" y="3993515"/>
            <a:ext cx="5495925" cy="2681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5450" y="1548130"/>
            <a:ext cx="4091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n-ea"/>
                <a:cs typeface="+mn-ea"/>
              </a:rPr>
              <a:t>1. </a:t>
            </a:r>
            <a:r>
              <a:rPr lang="zh-CN" altLang="en-US" sz="2000">
                <a:latin typeface="+mn-ea"/>
                <a:cs typeface="+mn-ea"/>
              </a:rPr>
              <a:t>打印启动信息，启动</a:t>
            </a:r>
            <a:r>
              <a:rPr lang="en-US" altLang="zh-CN" sz="2000">
                <a:latin typeface="+mn-ea"/>
                <a:cs typeface="+mn-ea"/>
              </a:rPr>
              <a:t>PMON</a:t>
            </a:r>
            <a:r>
              <a:rPr lang="zh-CN" altLang="en-US" sz="2000">
                <a:latin typeface="+mn-ea"/>
                <a:cs typeface="+mn-ea"/>
              </a:rPr>
              <a:t>成功</a:t>
            </a:r>
            <a:endParaRPr lang="zh-CN" altLang="en-US" sz="200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450" y="5135245"/>
            <a:ext cx="5491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n-ea"/>
                <a:cs typeface="+mn-ea"/>
              </a:rPr>
              <a:t>2 .</a:t>
            </a:r>
            <a:r>
              <a:rPr lang="zh-CN" altLang="en-US" sz="2000">
                <a:latin typeface="+mn-ea"/>
                <a:cs typeface="+mn-ea"/>
              </a:rPr>
              <a:t>修改</a:t>
            </a:r>
            <a:r>
              <a:rPr lang="en-US" altLang="zh-CN" sz="2000">
                <a:latin typeface="+mn-ea"/>
                <a:cs typeface="+mn-ea"/>
              </a:rPr>
              <a:t>PMON</a:t>
            </a:r>
            <a:r>
              <a:rPr lang="zh-CN" altLang="en-US" sz="2000">
                <a:latin typeface="+mn-ea"/>
                <a:cs typeface="+mn-ea"/>
              </a:rPr>
              <a:t>源码，成功运行</a:t>
            </a:r>
            <a:r>
              <a:rPr lang="en-US" altLang="zh-CN" sz="2000">
                <a:latin typeface="+mn-ea"/>
                <a:cs typeface="+mn-ea"/>
              </a:rPr>
              <a:t>“</a:t>
            </a:r>
            <a:r>
              <a:rPr lang="zh-CN" altLang="en-US" sz="2000">
                <a:latin typeface="+mn-ea"/>
                <a:cs typeface="+mn-ea"/>
              </a:rPr>
              <a:t>猜数</a:t>
            </a:r>
            <a:r>
              <a:rPr lang="en-US" altLang="zh-CN" sz="2000">
                <a:latin typeface="+mn-ea"/>
                <a:cs typeface="+mn-ea"/>
              </a:rPr>
              <a:t>”</a:t>
            </a:r>
            <a:r>
              <a:rPr lang="zh-CN" altLang="en-US" sz="2000">
                <a:latin typeface="+mn-ea"/>
                <a:cs typeface="+mn-ea"/>
              </a:rPr>
              <a:t>小程序</a:t>
            </a:r>
            <a:endParaRPr lang="zh-CN" altLang="en-US" sz="2000"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8"/>
    </mc:Choice>
    <mc:Fallback>
      <p:transition spd="slow" advTm="907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系统软件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5" name="图片 4" descr="启动内核失败"/>
          <p:cNvPicPr>
            <a:picLocks noChangeAspect="1"/>
          </p:cNvPicPr>
          <p:nvPr/>
        </p:nvPicPr>
        <p:blipFill>
          <a:blip r:embed="rId2"/>
          <a:srcRect l="101" t="70490" r="65250" b="233"/>
          <a:stretch>
            <a:fillRect/>
          </a:stretch>
        </p:blipFill>
        <p:spPr>
          <a:xfrm>
            <a:off x="453390" y="2132965"/>
            <a:ext cx="9434830" cy="4318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3390" y="1189990"/>
            <a:ext cx="5761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n-ea"/>
                <a:cs typeface="+mn-ea"/>
              </a:rPr>
              <a:t>3. </a:t>
            </a:r>
            <a:r>
              <a:rPr lang="zh-CN" altLang="en-US" sz="2000">
                <a:latin typeface="+mn-ea"/>
                <a:cs typeface="+mn-ea"/>
              </a:rPr>
              <a:t>加载</a:t>
            </a:r>
            <a:r>
              <a:rPr lang="en-US" altLang="zh-CN" sz="2000">
                <a:latin typeface="+mn-ea"/>
                <a:cs typeface="+mn-ea"/>
              </a:rPr>
              <a:t>linux</a:t>
            </a:r>
            <a:r>
              <a:rPr lang="zh-CN" altLang="en-US" sz="2000">
                <a:latin typeface="+mn-ea"/>
                <a:cs typeface="+mn-ea"/>
              </a:rPr>
              <a:t>内核成功，但是启动</a:t>
            </a:r>
            <a:r>
              <a:rPr lang="en-US" altLang="zh-CN" sz="2000">
                <a:latin typeface="+mn-ea"/>
                <a:cs typeface="+mn-ea"/>
              </a:rPr>
              <a:t>linux</a:t>
            </a:r>
            <a:r>
              <a:rPr lang="zh-CN" altLang="en-US" sz="2000">
                <a:latin typeface="+mn-ea"/>
                <a:cs typeface="+mn-ea"/>
              </a:rPr>
              <a:t>内核失败</a:t>
            </a:r>
            <a:endParaRPr lang="zh-CN" altLang="en-US" sz="2000"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2"/>
    </mc:Choice>
    <mc:Fallback>
      <p:transition spd="slow" advTm="826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3.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总结展望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1050" y="751840"/>
            <a:ext cx="5780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相对于去年，我们做出了如下尝试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5325" y="1226820"/>
            <a:ext cx="111855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>
                <a:latin typeface="+mn-ea"/>
                <a:cs typeface="+mn-ea"/>
              </a:rPr>
              <a:t>添加分支预测模块，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</a:rPr>
              <a:t>提高主频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altLang="en-US" sz="2400">
              <a:latin typeface="+mn-ea"/>
              <a:cs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zh-CN" altLang="en-US" sz="2400">
              <a:latin typeface="+mn-ea"/>
              <a:cs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>
                <a:latin typeface="+mn-ea"/>
                <a:cs typeface="+mn-ea"/>
                <a:sym typeface="+mn-ea"/>
              </a:rPr>
              <a:t>将</a:t>
            </a:r>
            <a:r>
              <a:rPr lang="en-US" altLang="zh-CN" sz="2400">
                <a:latin typeface="+mn-ea"/>
                <a:cs typeface="+mn-ea"/>
                <a:sym typeface="+mn-ea"/>
              </a:rPr>
              <a:t>cache</a:t>
            </a:r>
            <a:r>
              <a:rPr lang="zh-CN" altLang="en-US" sz="2400">
                <a:latin typeface="+mn-ea"/>
                <a:cs typeface="+mn-ea"/>
                <a:sym typeface="+mn-ea"/>
              </a:rPr>
              <a:t>实现为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AXI</a:t>
            </a:r>
            <a:r>
              <a:rPr lang="zh-CN" altLang="en-US" sz="2400">
                <a:latin typeface="+mn-ea"/>
                <a:cs typeface="+mn-ea"/>
                <a:sym typeface="+mn-ea"/>
              </a:rPr>
              <a:t>接口，支持同时读写请求，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提升</a:t>
            </a:r>
            <a:r>
              <a:rPr lang="en-US" altLang="zh-CN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IPC</a:t>
            </a:r>
            <a:r>
              <a:rPr lang="zh-CN" altLang="en-US" sz="2400">
                <a:latin typeface="+mn-ea"/>
                <a:cs typeface="+mn-ea"/>
                <a:sym typeface="+mn-ea"/>
              </a:rPr>
              <a:t>。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zh-CN" altLang="en-US" sz="2400">
              <a:latin typeface="+mn-ea"/>
              <a:cs typeface="+mn-ea"/>
              <a:sym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>
                <a:latin typeface="+mn-ea"/>
                <a:cs typeface="+mn-ea"/>
                <a:sym typeface="+mn-ea"/>
              </a:rPr>
              <a:t>实现了较为完善的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cache</a:t>
            </a:r>
            <a:r>
              <a:rPr lang="zh-CN" altLang="en-US" sz="2400">
                <a:latin typeface="+mn-ea"/>
                <a:cs typeface="+mn-ea"/>
                <a:sym typeface="+mn-ea"/>
              </a:rPr>
              <a:t>。并行访问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结构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，四路组相联，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burst</a:t>
            </a:r>
            <a:r>
              <a:rPr lang="zh-CN" altLang="en-US" sz="2400">
                <a:latin typeface="+mn-ea"/>
                <a:cs typeface="+mn-ea"/>
                <a:sym typeface="+mn-ea"/>
              </a:rPr>
              <a:t>传输，伪</a:t>
            </a:r>
            <a:r>
              <a:rPr lang="en-US" altLang="zh-CN" sz="2400">
                <a:latin typeface="+mn-ea"/>
                <a:cs typeface="+mn-ea"/>
                <a:sym typeface="+mn-ea"/>
              </a:rPr>
              <a:t>LRU</a:t>
            </a:r>
            <a:r>
              <a:rPr lang="zh-CN" altLang="en-US" sz="2400">
                <a:latin typeface="+mn-ea"/>
                <a:cs typeface="+mn-ea"/>
                <a:sym typeface="+mn-ea"/>
              </a:rPr>
              <a:t>算法。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提高</a:t>
            </a:r>
            <a:r>
              <a:rPr lang="en-US" altLang="zh-CN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IPC</a:t>
            </a:r>
            <a:r>
              <a:rPr lang="zh-CN" altLang="en-US" sz="2400">
                <a:latin typeface="+mn-ea"/>
                <a:cs typeface="+mn-ea"/>
                <a:sym typeface="+mn-ea"/>
              </a:rPr>
              <a:t>。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zh-CN" altLang="en-US" sz="2400">
              <a:latin typeface="+mn-ea"/>
              <a:cs typeface="+mn-ea"/>
              <a:sym typeface="+mn-ea"/>
            </a:endParaRPr>
          </a:p>
          <a:p>
            <a:pPr marL="34290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>
                <a:latin typeface="+mn-ea"/>
                <a:cs typeface="+mn-ea"/>
                <a:sym typeface="+mn-ea"/>
              </a:rPr>
              <a:t>反思重构代码，优化关键路径，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提高主频</a:t>
            </a:r>
            <a:r>
              <a:rPr lang="zh-CN" altLang="en-US" sz="2400">
                <a:latin typeface="+mn-ea"/>
                <a:cs typeface="+mn-ea"/>
                <a:sym typeface="+mn-ea"/>
              </a:rPr>
              <a:t>；优化控制逻辑，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提高</a:t>
            </a:r>
            <a:r>
              <a:rPr lang="en-US" altLang="zh-CN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IPC</a:t>
            </a:r>
            <a:r>
              <a:rPr lang="zh-CN" altLang="en-US" sz="2400">
                <a:latin typeface="+mn-ea"/>
                <a:cs typeface="+mn-ea"/>
                <a:sym typeface="+mn-ea"/>
              </a:rPr>
              <a:t>。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742950" lvl="1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  <a:cs typeface="+mn-ea"/>
                <a:sym typeface="+mn-ea"/>
              </a:rPr>
              <a:t>eg: 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pPr marL="1200150" lvl="2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  <a:sym typeface="+mn-ea"/>
              </a:rPr>
              <a:t>在</a:t>
            </a:r>
            <a:r>
              <a:rPr lang="zh-CN" altLang="en-US" sz="2400">
                <a:latin typeface="+mn-ea"/>
                <a:cs typeface="+mn-ea"/>
                <a:sym typeface="+mn-ea"/>
              </a:rPr>
              <a:t>指令地址翻译中，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TLB</a:t>
            </a:r>
            <a:r>
              <a:rPr lang="zh-CN" altLang="en-US" sz="2400">
                <a:latin typeface="+mn-ea"/>
                <a:cs typeface="+mn-ea"/>
                <a:sym typeface="+mn-ea"/>
              </a:rPr>
              <a:t>拆分为两级访问；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1200150" lvl="2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  <a:sym typeface="+mn-ea"/>
              </a:rPr>
              <a:t>使用双端口</a:t>
            </a:r>
            <a:r>
              <a:rPr lang="en-US" altLang="zh-CN" sz="2400">
                <a:latin typeface="+mn-ea"/>
                <a:cs typeface="+mn-ea"/>
                <a:sym typeface="+mn-ea"/>
              </a:rPr>
              <a:t>bram</a:t>
            </a:r>
            <a:r>
              <a:rPr lang="zh-CN" altLang="en-US" sz="2400">
                <a:latin typeface="+mn-ea"/>
                <a:cs typeface="+mn-ea"/>
                <a:sym typeface="+mn-ea"/>
              </a:rPr>
              <a:t>实现</a:t>
            </a:r>
            <a:r>
              <a:rPr lang="en-US" altLang="zh-CN" sz="2400">
                <a:latin typeface="+mn-ea"/>
                <a:cs typeface="+mn-ea"/>
                <a:sym typeface="+mn-ea"/>
              </a:rPr>
              <a:t>cache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，减少延时以及支持同时读写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cache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；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1200150" lvl="2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  <a:sym typeface="+mn-ea"/>
              </a:rPr>
              <a:t>修改数据前推旁路网络逻辑。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marL="1200150" lvl="2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400">
              <a:latin typeface="+mn-ea"/>
              <a:cs typeface="+mn-ea"/>
              <a:sym typeface="+mn-ea"/>
            </a:endParaRPr>
          </a:p>
          <a:p>
            <a:pPr marL="342900" lvl="0" indent="0" fontAlgn="auto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>
                <a:latin typeface="+mn-ea"/>
                <a:cs typeface="+mn-ea"/>
                <a:sym typeface="+mn-ea"/>
              </a:rPr>
              <a:t>添加</a:t>
            </a:r>
            <a:r>
              <a:rPr lang="en-US" altLang="zh-CN" sz="2400">
                <a:latin typeface="+mn-ea"/>
                <a:cs typeface="+mn-ea"/>
                <a:sym typeface="+mn-ea"/>
              </a:rPr>
              <a:t>TLB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，以支持运行</a:t>
            </a:r>
            <a:r>
              <a:rPr lang="zh-CN" altLang="en-US" sz="2400">
                <a:latin typeface="+mn-ea"/>
                <a:cs typeface="+mn-ea"/>
                <a:sym typeface="+mn-ea"/>
              </a:rPr>
              <a:t>系统软件。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8"/>
    </mc:Choice>
    <mc:Fallback>
      <p:transition spd="slow" advTm="274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4" name="文本框 3"/>
          <p:cNvSpPr txBox="1"/>
          <p:nvPr/>
        </p:nvSpPr>
        <p:spPr>
          <a:xfrm>
            <a:off x="1382395" y="2461260"/>
            <a:ext cx="76390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初赛版本，频率</a:t>
            </a:r>
            <a:r>
              <a:rPr lang="en-US" altLang="zh-CN"/>
              <a:t>85MHz</a:t>
            </a:r>
            <a:r>
              <a:rPr lang="zh-CN" altLang="en-US"/>
              <a:t>，功能得分满分，</a:t>
            </a:r>
            <a:r>
              <a:rPr lang="zh-CN" altLang="en-US"/>
              <a:t>性能</a:t>
            </a:r>
            <a:r>
              <a:rPr lang="zh-CN" altLang="en-US"/>
              <a:t>得分</a:t>
            </a:r>
            <a:r>
              <a:rPr lang="en-US" altLang="zh-CN"/>
              <a:t>48.130</a:t>
            </a:r>
            <a:r>
              <a:rPr lang="zh-CN" altLang="en-US"/>
              <a:t>分，排名第</a:t>
            </a:r>
            <a:r>
              <a:rPr lang="en-US" altLang="zh-CN"/>
              <a:t>6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决赛版本，频率</a:t>
            </a:r>
            <a:r>
              <a:rPr lang="en-US" altLang="zh-CN">
                <a:sym typeface="+mn-ea"/>
              </a:rPr>
              <a:t>90MHz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IPC</a:t>
            </a:r>
            <a:r>
              <a:rPr lang="zh-CN" altLang="en-US">
                <a:sym typeface="+mn-ea"/>
              </a:rPr>
              <a:t>比值为</a:t>
            </a:r>
            <a:r>
              <a:rPr lang="en-US" altLang="zh-CN">
                <a:sym typeface="+mn-ea"/>
              </a:rPr>
              <a:t>28.156</a:t>
            </a:r>
            <a:r>
              <a:rPr lang="zh-CN" altLang="en-US">
                <a:sym typeface="+mn-ea"/>
              </a:rPr>
              <a:t>；能够成功启动</a:t>
            </a:r>
            <a:r>
              <a:rPr lang="en-US" altLang="zh-CN">
                <a:sym typeface="+mn-ea"/>
              </a:rPr>
              <a:t>PMON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324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0.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比赛成绩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00">
        <p159:morph option="byObject"/>
      </p:transition>
    </mc:Choice>
    <mc:Fallback>
      <p:transition spd="slow" advTm="108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3.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总结展望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970" y="5537200"/>
            <a:ext cx="11383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+mn-ea"/>
                <a:cs typeface="+mn-ea"/>
              </a:rPr>
              <a:t>进步</a:t>
            </a:r>
            <a:r>
              <a:rPr lang="zh-CN" altLang="en-US" sz="2000">
                <a:latin typeface="+mn-ea"/>
                <a:cs typeface="+mn-ea"/>
              </a:rPr>
              <a:t>：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en-US" altLang="zh-CN" sz="2000">
                <a:latin typeface="+mn-ea"/>
                <a:cs typeface="+mn-ea"/>
              </a:rPr>
              <a:t>	1. </a:t>
            </a:r>
            <a:r>
              <a:rPr lang="zh-CN" altLang="en-US" sz="2000">
                <a:latin typeface="+mn-ea"/>
                <a:cs typeface="+mn-ea"/>
              </a:rPr>
              <a:t> 在性能方面上实现了较大的进步</a:t>
            </a:r>
            <a:r>
              <a:rPr lang="zh-CN" altLang="en-US" sz="2000">
                <a:latin typeface="+mn-ea"/>
                <a:cs typeface="+mn-ea"/>
              </a:rPr>
              <a:t>，初赛性能得分提升了</a:t>
            </a:r>
            <a:r>
              <a:rPr lang="en-US" altLang="zh-CN" sz="2000">
                <a:solidFill>
                  <a:srgbClr val="FF0000"/>
                </a:solidFill>
                <a:latin typeface="+mn-ea"/>
                <a:cs typeface="+mn-ea"/>
              </a:rPr>
              <a:t>150%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en-US" altLang="zh-CN" sz="2000">
              <a:solidFill>
                <a:srgbClr val="FF0000"/>
              </a:solidFill>
              <a:latin typeface="+mn-ea"/>
              <a:cs typeface="+mn-ea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+mn-ea"/>
                <a:cs typeface="+mn-ea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2.  </a:t>
            </a:r>
            <a:r>
              <a:rPr lang="zh-CN" altLang="en-US" sz="2000">
                <a:latin typeface="+mn-ea"/>
                <a:cs typeface="+mn-ea"/>
              </a:rPr>
              <a:t>在系统软件方面实现了</a:t>
            </a:r>
            <a:r>
              <a:rPr lang="zh-CN" altLang="en-US" sz="2000">
                <a:solidFill>
                  <a:srgbClr val="FF0000"/>
                </a:solidFill>
                <a:latin typeface="+mn-ea"/>
                <a:cs typeface="+mn-ea"/>
              </a:rPr>
              <a:t>零</a:t>
            </a:r>
            <a:r>
              <a:rPr lang="zh-CN" altLang="en-US" sz="2000">
                <a:latin typeface="+mn-ea"/>
                <a:cs typeface="+mn-ea"/>
              </a:rPr>
              <a:t>的突破，成功启动并运行</a:t>
            </a:r>
            <a:r>
              <a:rPr lang="en-US" altLang="zh-CN" sz="2000">
                <a:latin typeface="+mn-ea"/>
                <a:cs typeface="+mn-ea"/>
              </a:rPr>
              <a:t>PMON</a:t>
            </a:r>
            <a:r>
              <a:rPr lang="zh-CN" altLang="en-US" sz="2000">
                <a:latin typeface="+mn-ea"/>
                <a:cs typeface="+mn-ea"/>
              </a:rPr>
              <a:t>，并且成功运行移植小程序。</a:t>
            </a:r>
            <a:endParaRPr lang="zh-CN" altLang="en-US" sz="2000">
              <a:latin typeface="+mn-ea"/>
              <a:cs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40970" y="1290955"/>
          <a:ext cx="11924665" cy="3846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625"/>
                <a:gridCol w="1881505"/>
                <a:gridCol w="2277745"/>
                <a:gridCol w="5685790"/>
              </a:tblGrid>
              <a:tr h="38100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往届比赛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此次比赛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我们</a:t>
                      </a:r>
                      <a:r>
                        <a:rPr lang="zh-CN" altLang="en-US"/>
                        <a:t>队伍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学校层面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我们队伍</a:t>
                      </a:r>
                      <a:endParaRPr lang="zh-CN" altLang="en-US"/>
                    </a:p>
                  </a:txBody>
                  <a:tcPr/>
                </a:tc>
              </a:tr>
              <a:tr h="386715">
                <a:tc rowSpan="3">
                  <a:txBody>
                    <a:bodyPr/>
                    <a:p>
                      <a:pPr algn="l">
                        <a:buNone/>
                      </a:pP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zh-CN" altLang="en-US"/>
                        <a:t>主频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40MHz</a:t>
                      </a:r>
                      <a:endParaRPr lang="en-US" altLang="zh-CN"/>
                    </a:p>
                  </a:txBody>
                  <a:tcPr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80MHz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初赛提交版本</a:t>
                      </a:r>
                      <a:r>
                        <a:rPr lang="en-US" altLang="zh-CN"/>
                        <a:t>: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85MHz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初赛后续调试版本（非提交</a:t>
                      </a:r>
                      <a:r>
                        <a:rPr lang="zh-CN" altLang="en-US" sz="1800">
                          <a:sym typeface="+mn-ea"/>
                        </a:rPr>
                        <a:t>）：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100MHz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决赛提交版本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含</a:t>
                      </a:r>
                      <a:r>
                        <a:rPr lang="en-US" altLang="zh-CN" sz="1800">
                          <a:sym typeface="+mn-ea"/>
                        </a:rPr>
                        <a:t>TLB)</a:t>
                      </a:r>
                      <a:r>
                        <a:rPr lang="zh-CN" altLang="en-US" sz="1800">
                          <a:sym typeface="+mn-ea"/>
                        </a:rPr>
                        <a:t>：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90MHz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8768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性能得分</a:t>
                      </a:r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22</a:t>
                      </a:r>
                      <a:endParaRPr lang="en-US" altLang="zh-CN"/>
                    </a:p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35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初赛提交版本</a:t>
                      </a:r>
                      <a:r>
                        <a:rPr lang="en-US" altLang="zh-CN" sz="1800">
                          <a:sym typeface="+mn-ea"/>
                        </a:rPr>
                        <a:t>: 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48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（排名第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41148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初赛后续调试版本（非提交）：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55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IPC</a:t>
                      </a:r>
                      <a:r>
                        <a:rPr lang="zh-CN" altLang="en-US"/>
                        <a:t>比值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（未进入决赛）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23.500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28.156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系统软件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尝试启动</a:t>
                      </a:r>
                      <a:r>
                        <a:rPr lang="en-US" altLang="zh-CN"/>
                        <a:t>PMON</a:t>
                      </a:r>
                      <a:r>
                        <a:rPr lang="zh-CN" altLang="en-US"/>
                        <a:t>失败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 </a:t>
                      </a:r>
                      <a:r>
                        <a:rPr lang="zh-CN" altLang="en-US"/>
                        <a:t>成功启动</a:t>
                      </a:r>
                      <a:r>
                        <a:rPr lang="en-US" altLang="zh-CN"/>
                        <a:t>PMON</a:t>
                      </a:r>
                      <a:r>
                        <a:rPr lang="zh-CN" altLang="en-US"/>
                        <a:t>，并且成功运行移植的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猜数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小程序。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 </a:t>
                      </a:r>
                      <a:r>
                        <a:rPr lang="zh-CN" altLang="en-US"/>
                        <a:t>成功加载</a:t>
                      </a:r>
                      <a:r>
                        <a:rPr lang="en-US" altLang="zh-CN"/>
                        <a:t>linux</a:t>
                      </a:r>
                      <a:r>
                        <a:rPr lang="zh-CN" altLang="en-US"/>
                        <a:t>内核，但是启动失败。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42265" y="783590"/>
            <a:ext cx="5780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基于以上尝试，取得了如下成果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61"/>
    </mc:Choice>
    <mc:Fallback>
      <p:transition spd="slow" advTm="6776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3.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总结展望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195" y="2590165"/>
            <a:ext cx="116084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+mn-ea"/>
                <a:cs typeface="+mn-ea"/>
              </a:rPr>
              <a:t>1. </a:t>
            </a:r>
            <a:r>
              <a:rPr lang="zh-CN" altLang="en-US" sz="2800">
                <a:latin typeface="+mn-ea"/>
                <a:cs typeface="+mn-ea"/>
              </a:rPr>
              <a:t>在</a:t>
            </a:r>
            <a:r>
              <a:rPr lang="en-US" altLang="zh-CN" sz="2800">
                <a:latin typeface="+mn-ea"/>
                <a:cs typeface="+mn-ea"/>
              </a:rPr>
              <a:t>CPU</a:t>
            </a:r>
            <a:r>
              <a:rPr lang="zh-CN" altLang="en-US" sz="2800">
                <a:latin typeface="+mn-ea"/>
                <a:cs typeface="+mn-ea"/>
              </a:rPr>
              <a:t>设计方面，可以尝试超标量，多发射等；可以提高分支预测的精度；可以增加二级</a:t>
            </a:r>
            <a:r>
              <a:rPr lang="en-US" altLang="zh-CN" sz="2800">
                <a:latin typeface="+mn-ea"/>
                <a:cs typeface="+mn-ea"/>
              </a:rPr>
              <a:t>cache</a:t>
            </a:r>
            <a:r>
              <a:rPr lang="zh-CN" altLang="en-US" sz="2800">
                <a:latin typeface="+mn-ea"/>
                <a:cs typeface="+mn-ea"/>
              </a:rPr>
              <a:t>，实现预取</a:t>
            </a:r>
            <a:r>
              <a:rPr lang="zh-CN" altLang="en-US" sz="2800">
                <a:latin typeface="+mn-ea"/>
                <a:cs typeface="+mn-ea"/>
              </a:rPr>
              <a:t>等。</a:t>
            </a:r>
            <a:endParaRPr lang="zh-CN" altLang="en-US" sz="2800">
              <a:latin typeface="+mn-ea"/>
              <a:cs typeface="+mn-ea"/>
            </a:endParaRPr>
          </a:p>
          <a:p>
            <a:endParaRPr lang="en-US" altLang="zh-CN" sz="2800">
              <a:latin typeface="+mn-ea"/>
              <a:cs typeface="+mn-ea"/>
            </a:endParaRPr>
          </a:p>
          <a:p>
            <a:r>
              <a:rPr lang="en-US" altLang="zh-CN" sz="2800">
                <a:latin typeface="+mn-ea"/>
                <a:cs typeface="+mn-ea"/>
              </a:rPr>
              <a:t>2. </a:t>
            </a:r>
            <a:r>
              <a:rPr lang="zh-CN" altLang="en-US" sz="2800">
                <a:latin typeface="+mn-ea"/>
                <a:cs typeface="+mn-ea"/>
              </a:rPr>
              <a:t>在</a:t>
            </a:r>
            <a:r>
              <a:rPr lang="en-US" altLang="zh-CN" sz="2800">
                <a:latin typeface="+mn-ea"/>
                <a:cs typeface="+mn-ea"/>
              </a:rPr>
              <a:t>Soc</a:t>
            </a:r>
            <a:r>
              <a:rPr lang="zh-CN" altLang="en-US" sz="2800">
                <a:latin typeface="+mn-ea"/>
                <a:cs typeface="+mn-ea"/>
              </a:rPr>
              <a:t>设计方面，支持更多的外设，比如键鼠和显示器</a:t>
            </a:r>
            <a:r>
              <a:rPr lang="zh-CN" altLang="en-US" sz="2800">
                <a:latin typeface="+mn-ea"/>
                <a:cs typeface="+mn-ea"/>
              </a:rPr>
              <a:t>等；</a:t>
            </a:r>
            <a:endParaRPr lang="zh-CN" altLang="en-US" sz="2800">
              <a:latin typeface="+mn-ea"/>
              <a:cs typeface="+mn-ea"/>
            </a:endParaRPr>
          </a:p>
          <a:p>
            <a:endParaRPr lang="en-US" altLang="zh-CN" sz="2800">
              <a:latin typeface="+mn-ea"/>
              <a:cs typeface="+mn-ea"/>
            </a:endParaRPr>
          </a:p>
          <a:p>
            <a:r>
              <a:rPr lang="en-US" altLang="zh-CN" sz="2800">
                <a:latin typeface="+mn-ea"/>
                <a:cs typeface="+mn-ea"/>
              </a:rPr>
              <a:t>3. </a:t>
            </a:r>
            <a:r>
              <a:rPr lang="zh-CN" altLang="en-US" sz="2800">
                <a:latin typeface="+mn-ea"/>
                <a:cs typeface="+mn-ea"/>
              </a:rPr>
              <a:t>在系统方面，可以尝试支持运行</a:t>
            </a:r>
            <a:r>
              <a:rPr lang="en-US" altLang="zh-CN" sz="2800">
                <a:latin typeface="+mn-ea"/>
                <a:cs typeface="+mn-ea"/>
              </a:rPr>
              <a:t>linux</a:t>
            </a:r>
            <a:r>
              <a:rPr lang="zh-CN" altLang="en-US" sz="2800">
                <a:latin typeface="+mn-ea"/>
                <a:cs typeface="+mn-ea"/>
              </a:rPr>
              <a:t>系统。</a:t>
            </a:r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7195" y="1437640"/>
            <a:ext cx="8681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虽然取得了以上成果，但是仍然有很多需要学习努力的地方：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3"/>
    </mc:Choice>
    <mc:Fallback>
      <p:transition spd="slow" advTm="221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79335" y="68580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2" name="矩形 1"/>
          <p:cNvSpPr/>
          <p:nvPr/>
        </p:nvSpPr>
        <p:spPr>
          <a:xfrm>
            <a:off x="2918460" y="2829560"/>
            <a:ext cx="6355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请专家评委指导指正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8"/>
    </mc:Choice>
    <mc:Fallback>
      <p:transition spd="slow" advTm="40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28190" y="1511935"/>
            <a:ext cx="3046730" cy="3531870"/>
            <a:chOff x="1754" y="2381"/>
            <a:chExt cx="4798" cy="5562"/>
          </a:xfrm>
        </p:grpSpPr>
        <p:sp>
          <p:nvSpPr>
            <p:cNvPr id="2" name="文本框 1"/>
            <p:cNvSpPr txBox="1"/>
            <p:nvPr/>
          </p:nvSpPr>
          <p:spPr>
            <a:xfrm>
              <a:off x="1754" y="2381"/>
              <a:ext cx="460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1. CPU</a:t>
              </a:r>
              <a:r>
                <a:rPr lang="zh-CN" altLang="en-US" sz="3600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设计</a:t>
              </a:r>
              <a:endPara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754" y="4637"/>
              <a:ext cx="432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>
                  <a:latin typeface="汉仪雅酷黑简" panose="00020600040101010101" charset="-122"/>
                  <a:ea typeface="汉仪雅酷黑简" panose="00020600040101010101" charset="-122"/>
                </a:rPr>
                <a:t>2. </a:t>
              </a:r>
              <a:r>
                <a:rPr lang="zh-CN" altLang="en-US" sz="3600">
                  <a:latin typeface="汉仪雅酷黑简" panose="00020600040101010101" charset="-122"/>
                  <a:ea typeface="汉仪雅酷黑简" panose="00020600040101010101" charset="-122"/>
                </a:rPr>
                <a:t>系统软件</a:t>
              </a:r>
              <a:endParaRPr lang="zh-CN" altLang="en-US" sz="3600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54" y="6927"/>
              <a:ext cx="479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>
                  <a:latin typeface="汉仪雅酷黑简" panose="00020600040101010101" charset="-122"/>
                  <a:ea typeface="汉仪雅酷黑简" panose="00020600040101010101" charset="-122"/>
                </a:rPr>
                <a:t>3. </a:t>
              </a:r>
              <a:r>
                <a:rPr lang="zh-CN" altLang="en-US" sz="3600">
                  <a:latin typeface="汉仪雅酷黑简" panose="00020600040101010101" charset="-122"/>
                  <a:ea typeface="汉仪雅酷黑简" panose="00020600040101010101" charset="-122"/>
                </a:rPr>
                <a:t>总结展望</a:t>
              </a:r>
              <a:endParaRPr lang="zh-CN" altLang="en-US" sz="3600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"/>
    </mc:Choice>
    <mc:Fallback>
      <p:transition spd="slow" advTm="9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51380" y="1998345"/>
            <a:ext cx="4442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流水线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2.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分支预测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3. Caches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"/>
    </mc:Choice>
    <mc:Fallback>
      <p:transition spd="slow" advTm="181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142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流水线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</a:t>
            </a:r>
            <a:endParaRPr lang="zh-CN" altLang="en-US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19505" y="1955800"/>
            <a:ext cx="10166985" cy="3720465"/>
            <a:chOff x="1272" y="2879"/>
            <a:chExt cx="15797" cy="5756"/>
          </a:xfrm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1456" y="2879"/>
              <a:ext cx="15613" cy="5756"/>
              <a:chOff x="306" y="1127"/>
              <a:chExt cx="14908" cy="5496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" y="1127"/>
                <a:ext cx="9058" cy="5496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" y="1127"/>
                <a:ext cx="5850" cy="5487"/>
              </a:xfrm>
              <a:prstGeom prst="rect">
                <a:avLst/>
              </a:prstGeom>
            </p:spPr>
          </p:pic>
          <p:cxnSp>
            <p:nvCxnSpPr>
              <p:cNvPr id="2" name="直接箭头连接符 1"/>
              <p:cNvCxnSpPr/>
              <p:nvPr/>
            </p:nvCxnSpPr>
            <p:spPr>
              <a:xfrm>
                <a:off x="5909" y="2779"/>
                <a:ext cx="1534" cy="2476"/>
              </a:xfrm>
              <a:prstGeom prst="straightConnector1">
                <a:avLst/>
              </a:prstGeom>
              <a:ln>
                <a:prstDash val="sysDot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箭头连接符 2"/>
              <p:cNvCxnSpPr/>
              <p:nvPr/>
            </p:nvCxnSpPr>
            <p:spPr>
              <a:xfrm flipV="1">
                <a:off x="5909" y="1214"/>
                <a:ext cx="1166" cy="48"/>
              </a:xfrm>
              <a:prstGeom prst="straightConnector1">
                <a:avLst/>
              </a:prstGeom>
              <a:ln>
                <a:prstDash val="sysDot"/>
                <a:headEnd type="none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圆角矩形 6"/>
            <p:cNvSpPr/>
            <p:nvPr/>
          </p:nvSpPr>
          <p:spPr>
            <a:xfrm>
              <a:off x="1272" y="4609"/>
              <a:ext cx="2009" cy="144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281" y="5755"/>
              <a:ext cx="4167" cy="126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0963" y="3285"/>
              <a:ext cx="1361" cy="115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119505" y="701040"/>
            <a:ext cx="3549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PiplelineMIPS设计目标：</a:t>
            </a:r>
            <a:endParaRPr lang="zh-CN" altLang="en-US"/>
          </a:p>
          <a:p>
            <a:r>
              <a:rPr lang="zh-CN" altLang="en-US"/>
              <a:t>1. 模块化，代码结构清晰</a:t>
            </a:r>
            <a:endParaRPr lang="zh-CN" altLang="en-US"/>
          </a:p>
          <a:p>
            <a:r>
              <a:rPr lang="zh-CN" altLang="en-US"/>
              <a:t>2. 较为完善的cache</a:t>
            </a:r>
            <a:endParaRPr lang="zh-CN" altLang="en-US"/>
          </a:p>
          <a:p>
            <a:r>
              <a:rPr lang="zh-CN" altLang="en-US"/>
              <a:t>3. tlb支持，能运行操作系统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37615" y="6019800"/>
            <a:ext cx="6680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希望我们的努力能给之后的同学留下一个参考，为我们学校的教学改革尽一份力。</a:t>
            </a:r>
            <a:endParaRPr lang="zh-CN" altLang="en-US" sz="140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3"/>
    </mc:Choice>
    <mc:Fallback>
      <p:transition spd="slow" advTm="2612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分支预测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200150"/>
            <a:ext cx="12221845" cy="4299585"/>
            <a:chOff x="161" y="1338"/>
            <a:chExt cx="19247" cy="6771"/>
          </a:xfrm>
        </p:grpSpPr>
        <p:grpSp>
          <p:nvGrpSpPr>
            <p:cNvPr id="12" name="组合 11"/>
            <p:cNvGrpSpPr/>
            <p:nvPr/>
          </p:nvGrpSpPr>
          <p:grpSpPr>
            <a:xfrm>
              <a:off x="161" y="1338"/>
              <a:ext cx="19247" cy="6771"/>
              <a:chOff x="128" y="1338"/>
              <a:chExt cx="19247" cy="6771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8" y="3847"/>
                <a:ext cx="19247" cy="4003"/>
                <a:chOff x="229" y="1640"/>
                <a:chExt cx="19247" cy="4003"/>
              </a:xfrm>
            </p:grpSpPr>
            <p:sp>
              <p:nvSpPr>
                <p:cNvPr id="2" name="文本框 1"/>
                <p:cNvSpPr txBox="1"/>
                <p:nvPr/>
              </p:nvSpPr>
              <p:spPr>
                <a:xfrm>
                  <a:off x="229" y="1640"/>
                  <a:ext cx="19247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>
                      <a:latin typeface="+mn-ea"/>
                      <a:cs typeface="+mn-ea"/>
                    </a:rPr>
                    <a:t>基于两位饱和计数的分支预测 </a:t>
                  </a:r>
                  <a:endParaRPr lang="zh-CN" altLang="en-US" sz="2400">
                    <a:latin typeface="+mn-ea"/>
                    <a:cs typeface="+mn-ea"/>
                  </a:endParaRPr>
                </a:p>
              </p:txBody>
            </p:sp>
            <p:sp>
              <p:nvSpPr>
                <p:cNvPr id="3" name="文本框 2"/>
                <p:cNvSpPr txBox="1"/>
                <p:nvPr/>
              </p:nvSpPr>
              <p:spPr>
                <a:xfrm>
                  <a:off x="229" y="3755"/>
                  <a:ext cx="8933" cy="1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endParaRPr lang="zh-CN" altLang="en-US" sz="2400">
                    <a:latin typeface="+mn-ea"/>
                    <a:cs typeface="+mn-ea"/>
                  </a:endParaRPr>
                </a:p>
                <a:p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基于</a:t>
                  </a:r>
                  <a:r>
                    <a:rPr lang="zh-CN" altLang="en-US" sz="2400">
                      <a:solidFill>
                        <a:srgbClr val="FF0000"/>
                      </a:solidFill>
                      <a:latin typeface="+mn-ea"/>
                      <a:cs typeface="+mn-ea"/>
                      <a:sym typeface="+mn-ea"/>
                    </a:rPr>
                    <a:t>局部历史</a:t>
                  </a:r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的两位饱和计数的分支预测</a:t>
                  </a:r>
                  <a:endParaRPr lang="zh-CN" altLang="en-US" sz="2400">
                    <a:latin typeface="+mn-ea"/>
                    <a:cs typeface="+mn-ea"/>
                  </a:endParaRPr>
                </a:p>
                <a:p>
                  <a:endParaRPr lang="zh-CN" altLang="en-US" sz="2400">
                    <a:latin typeface="+mn-ea"/>
                    <a:cs typeface="+mn-ea"/>
                  </a:endParaRPr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>
                  <a:off x="3777" y="2550"/>
                  <a:ext cx="14726" cy="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>
                      <a:latin typeface="+mn-ea"/>
                      <a:cs typeface="+mn-ea"/>
                      <a:sym typeface="+mn-ea"/>
                    </a:rPr>
                    <a:t>---- </a:t>
                  </a:r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测试结果良莠不齐，仅</a:t>
                  </a:r>
                  <a:r>
                    <a:rPr lang="zh-CN" altLang="en-US" sz="2400">
                      <a:solidFill>
                        <a:srgbClr val="FF0000"/>
                      </a:solidFill>
                      <a:latin typeface="+mn-ea"/>
                      <a:cs typeface="+mn-ea"/>
                      <a:sym typeface="+mn-ea"/>
                    </a:rPr>
                    <a:t>少数</a:t>
                  </a:r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程序预测准确率较高，部分</a:t>
                  </a:r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程序预测准确率甚至低于</a:t>
                  </a:r>
                  <a:r>
                    <a:rPr lang="en-US" altLang="zh-CN" sz="2400">
                      <a:solidFill>
                        <a:srgbClr val="FF0000"/>
                      </a:solidFill>
                      <a:latin typeface="+mn-ea"/>
                      <a:cs typeface="+mn-ea"/>
                      <a:sym typeface="+mn-ea"/>
                    </a:rPr>
                    <a:t>50%</a:t>
                  </a:r>
                  <a:r>
                    <a:rPr lang="zh-CN" altLang="en-US" sz="2400">
                      <a:latin typeface="+mn-ea"/>
                      <a:cs typeface="+mn-ea"/>
                      <a:sym typeface="+mn-ea"/>
                    </a:rPr>
                    <a:t>。</a:t>
                  </a:r>
                  <a:endParaRPr lang="zh-CN" altLang="en-US" sz="2400">
                    <a:latin typeface="+mn-ea"/>
                    <a:cs typeface="+mn-ea"/>
                    <a:sym typeface="+mn-ea"/>
                  </a:endParaRPr>
                </a:p>
              </p:txBody>
            </p:sp>
            <p:sp>
              <p:nvSpPr>
                <p:cNvPr id="9" name="下箭头 8"/>
                <p:cNvSpPr/>
                <p:nvPr/>
              </p:nvSpPr>
              <p:spPr>
                <a:xfrm>
                  <a:off x="1618" y="2365"/>
                  <a:ext cx="253" cy="1878"/>
                </a:xfrm>
                <a:prstGeom prst="downArrow">
                  <a:avLst/>
                </a:prstGeom>
                <a:solidFill>
                  <a:srgbClr val="C00000"/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28" y="1338"/>
                <a:ext cx="559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>
                    <a:latin typeface="+mn-ea"/>
                    <a:cs typeface="+mn-ea"/>
                  </a:rPr>
                  <a:t>静态分支预测</a:t>
                </a:r>
                <a:endParaRPr lang="zh-CN" altLang="en-US" sz="2400">
                  <a:latin typeface="+mn-ea"/>
                  <a:cs typeface="+mn-ea"/>
                </a:endParaRPr>
              </a:p>
            </p:txBody>
          </p:sp>
          <p:sp>
            <p:nvSpPr>
              <p:cNvPr id="6" name="下箭头 5"/>
              <p:cNvSpPr/>
              <p:nvPr/>
            </p:nvSpPr>
            <p:spPr>
              <a:xfrm>
                <a:off x="1517" y="2063"/>
                <a:ext cx="253" cy="1878"/>
              </a:xfrm>
              <a:prstGeom prst="downArrow">
                <a:avLst/>
              </a:prstGeom>
              <a:solidFill>
                <a:srgbClr val="C00000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676" y="7384"/>
                <a:ext cx="1497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>
                    <a:latin typeface="+mn-ea"/>
                    <a:cs typeface="+mn-ea"/>
                    <a:sym typeface="+mn-ea"/>
                  </a:rPr>
                  <a:t>---- </a:t>
                </a:r>
                <a:r>
                  <a:rPr lang="zh-CN" altLang="en-US" sz="2400">
                    <a:latin typeface="+mn-ea"/>
                    <a:cs typeface="+mn-ea"/>
                    <a:sym typeface="+mn-ea"/>
                  </a:rPr>
                  <a:t>理解： 利用每条分支跳转指令的历史跳转记录来</a:t>
                </a:r>
                <a:r>
                  <a:rPr lang="zh-CN" altLang="en-US" sz="2400">
                    <a:latin typeface="+mn-ea"/>
                    <a:cs typeface="+mn-ea"/>
                    <a:sym typeface="+mn-ea"/>
                  </a:rPr>
                  <a:t>训练饱和计数器</a:t>
                </a:r>
                <a:endParaRPr lang="zh-CN" altLang="en-US" sz="2400">
                  <a:latin typeface="+mn-ea"/>
                  <a:cs typeface="+mn-ea"/>
                  <a:sym typeface="+mn-ea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709" y="2300"/>
              <a:ext cx="1434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+mn-ea"/>
                  <a:cs typeface="+mn-ea"/>
                  <a:sym typeface="+mn-ea"/>
                </a:rPr>
                <a:t>---- 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预测准确率低，某些测试程序预测准确率仅</a:t>
              </a:r>
              <a:r>
                <a:rPr lang="en-US" altLang="zh-CN" sz="2400">
                  <a:solidFill>
                    <a:srgbClr val="FF0000"/>
                  </a:solidFill>
                  <a:latin typeface="+mn-ea"/>
                  <a:cs typeface="+mn-ea"/>
                  <a:sym typeface="+mn-ea"/>
                </a:rPr>
                <a:t>25%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。</a:t>
              </a:r>
              <a:endParaRPr lang="zh-CN" altLang="en-US" sz="2400">
                <a:latin typeface="+mn-ea"/>
                <a:cs typeface="+mn-ea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2"/>
    </mc:Choice>
    <mc:Fallback>
      <p:transition spd="slow" advTm="253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412"/>
          <a:stretch>
            <a:fillRect/>
          </a:stretch>
        </p:blipFill>
        <p:spPr>
          <a:xfrm>
            <a:off x="7389495" y="645160"/>
            <a:ext cx="5298440" cy="5298440"/>
          </a:xfrm>
          <a:prstGeom prst="ellipse">
            <a:avLst/>
          </a:prstGeom>
          <a:effectLst>
            <a:softEdge rad="711200"/>
          </a:effectLst>
        </p:spPr>
      </p:pic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分支预测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360" y="574675"/>
            <a:ext cx="5672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  <a:sym typeface="+mn-ea"/>
              </a:rPr>
              <a:t>基于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局部历史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的两位饱和计数的分支预测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 sz="2400">
              <a:latin typeface="+mn-ea"/>
              <a:cs typeface="+mn-ea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8260715" y="1198880"/>
          <a:ext cx="355600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255"/>
                <a:gridCol w="15157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预测准确率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bitcount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94%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 bubble_sort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800" b="0">
                          <a:solidFill>
                            <a:srgbClr val="FF0000"/>
                          </a:solidFill>
                          <a:latin typeface="+mn-ea"/>
                        </a:rPr>
                        <a:t>65%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 coremark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FF0000"/>
                          </a:solidFill>
                          <a:latin typeface="+mn-ea"/>
                        </a:rPr>
                        <a:t>75%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crc32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98%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 dhrystone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93%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 quick_sort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FF0000"/>
                          </a:solidFill>
                          <a:latin typeface="+mn-ea"/>
                        </a:rPr>
                        <a:t>77%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 select_sort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94%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sha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97%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 stream_copy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97%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stringsearch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</a:rPr>
                        <a:t>93%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25" y="2193290"/>
            <a:ext cx="4594860" cy="22021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63625" y="1588135"/>
            <a:ext cx="5245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+mn-ea"/>
                <a:cs typeface="+mn-ea"/>
              </a:rPr>
              <a:t>配置参数：</a:t>
            </a:r>
            <a:r>
              <a:rPr lang="en-US" altLang="zh-CN" sz="2000">
                <a:latin typeface="+mn-ea"/>
                <a:cs typeface="+mn-ea"/>
              </a:rPr>
              <a:t>BHT</a:t>
            </a:r>
            <a:r>
              <a:rPr lang="zh-CN" altLang="en-US" sz="2000">
                <a:latin typeface="+mn-ea"/>
                <a:cs typeface="+mn-ea"/>
              </a:rPr>
              <a:t>：</a:t>
            </a:r>
            <a:r>
              <a:rPr lang="en-US" altLang="zh-CN" sz="2000">
                <a:latin typeface="+mn-ea"/>
                <a:cs typeface="+mn-ea"/>
              </a:rPr>
              <a:t>1024*6</a:t>
            </a:r>
            <a:r>
              <a:rPr lang="zh-CN" altLang="en-US" sz="2000">
                <a:latin typeface="+mn-ea"/>
                <a:cs typeface="+mn-ea"/>
              </a:rPr>
              <a:t>；</a:t>
            </a:r>
            <a:r>
              <a:rPr lang="en-US" altLang="zh-CN" sz="2000">
                <a:latin typeface="+mn-ea"/>
                <a:cs typeface="+mn-ea"/>
              </a:rPr>
              <a:t>PHT</a:t>
            </a:r>
            <a:r>
              <a:rPr lang="zh-CN" altLang="en-US" sz="2000">
                <a:latin typeface="+mn-ea"/>
                <a:cs typeface="+mn-ea"/>
              </a:rPr>
              <a:t>：</a:t>
            </a:r>
            <a:r>
              <a:rPr lang="en-US" altLang="zh-CN" sz="2000">
                <a:latin typeface="+mn-ea"/>
                <a:cs typeface="+mn-ea"/>
              </a:rPr>
              <a:t>64*2</a:t>
            </a:r>
            <a:endParaRPr lang="en-US" altLang="zh-CN" sz="2000"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5275" y="5031740"/>
            <a:ext cx="10658475" cy="920750"/>
            <a:chOff x="2261" y="2245"/>
            <a:chExt cx="16785" cy="1450"/>
          </a:xfrm>
        </p:grpSpPr>
        <p:sp>
          <p:nvSpPr>
            <p:cNvPr id="13" name="文本框 12"/>
            <p:cNvSpPr txBox="1"/>
            <p:nvPr/>
          </p:nvSpPr>
          <p:spPr>
            <a:xfrm>
              <a:off x="2261" y="2245"/>
              <a:ext cx="1678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+mn-ea"/>
                  <a:cs typeface="+mn-ea"/>
                  <a:sym typeface="+mn-ea"/>
                </a:rPr>
                <a:t>---- 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其中</a:t>
              </a:r>
              <a:r>
                <a:rPr lang="en-US" altLang="zh-CN" sz="2400">
                  <a:latin typeface="+mn-ea"/>
                  <a:cs typeface="+mn-ea"/>
                  <a:sym typeface="+mn-ea"/>
                </a:rPr>
                <a:t>7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个预测准确率均在</a:t>
              </a:r>
              <a:r>
                <a:rPr lang="en-US" altLang="zh-CN" sz="2400">
                  <a:solidFill>
                    <a:srgbClr val="FF0000"/>
                  </a:solidFill>
                  <a:latin typeface="+mn-ea"/>
                  <a:cs typeface="+mn-ea"/>
                  <a:sym typeface="+mn-ea"/>
                </a:rPr>
                <a:t>93%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以上，但是不足也很明显</a:t>
              </a:r>
              <a:endParaRPr lang="zh-CN" altLang="en-US" sz="2400"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61" y="2970"/>
              <a:ext cx="115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+mn-ea"/>
                  <a:cs typeface="+mn-ea"/>
                  <a:sym typeface="+mn-ea"/>
                </a:rPr>
                <a:t>---- </a:t>
              </a:r>
              <a:r>
                <a:rPr lang="zh-CN" altLang="en-US" sz="2400">
                  <a:latin typeface="+mn-ea"/>
                  <a:cs typeface="+mn-ea"/>
                  <a:sym typeface="+mn-ea"/>
                </a:rPr>
                <a:t>改进：后续将考虑使用哈希减少映射冲突。</a:t>
              </a:r>
              <a:endParaRPr lang="en-US" altLang="zh-CN" sz="2400">
                <a:latin typeface="+mn-ea"/>
                <a:cs typeface="+mn-ea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5"/>
    </mc:Choice>
    <mc:Fallback>
      <p:transition spd="slow" advTm="239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820" y="1062990"/>
            <a:ext cx="756666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Tx/>
              <a:buAutoNum type="arabicPeriod"/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一级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I Cache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和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D Cache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endParaRPr lang="en-US" altLang="zh-CN" sz="2400" dirty="0">
              <a:latin typeface="+mn-ea"/>
              <a:cs typeface="+mn-ea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2400" dirty="0">
                <a:latin typeface="+mn-ea"/>
                <a:cs typeface="+mn-ea"/>
                <a:sym typeface="+mn-ea"/>
              </a:rPr>
              <a:t>4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路组相联，块大小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8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字，每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路大小为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4KB(128 * 32B)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endParaRPr lang="en-US" altLang="zh-CN" sz="2400" dirty="0">
              <a:latin typeface="+mn-ea"/>
              <a:cs typeface="+mn-ea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2400" dirty="0">
                <a:latin typeface="+mn-ea"/>
                <a:cs typeface="+mn-ea"/>
                <a:sym typeface="+mn-ea"/>
              </a:rPr>
              <a:t>D Cache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采用写回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-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写分配策略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endParaRPr lang="en-US" altLang="zh-CN" sz="2400" dirty="0">
              <a:latin typeface="+mn-ea"/>
              <a:cs typeface="+mn-ea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采用伪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LRU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替换算法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endParaRPr lang="zh-CN" altLang="en-US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支持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burst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传输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pPr marL="342900" indent="-342900">
              <a:buFontTx/>
              <a:buAutoNum type="arabicPeriod"/>
            </a:pPr>
            <a:endParaRPr lang="en-US" altLang="zh-CN" sz="2400" dirty="0">
              <a:latin typeface="+mn-ea"/>
              <a:cs typeface="+mn-ea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使用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BRAM </a:t>
            </a:r>
            <a:r>
              <a:rPr lang="en-US" altLang="zh-CN" sz="2400" dirty="0" err="1">
                <a:latin typeface="+mn-ea"/>
                <a:cs typeface="+mn-ea"/>
                <a:sym typeface="+mn-ea"/>
              </a:rPr>
              <a:t>ip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核组织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Tag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部分和数据块部分</a:t>
            </a:r>
            <a:endParaRPr lang="zh-CN" altLang="en-US" sz="2400" dirty="0">
              <a:latin typeface="+mn-ea"/>
              <a:cs typeface="+mn-ea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546215" y="1941195"/>
            <a:ext cx="5790638" cy="2975610"/>
            <a:chOff x="336810" y="888825"/>
            <a:chExt cx="4250811" cy="2292473"/>
          </a:xfrm>
        </p:grpSpPr>
        <p:grpSp>
          <p:nvGrpSpPr>
            <p:cNvPr id="43" name="组合 42"/>
            <p:cNvGrpSpPr/>
            <p:nvPr/>
          </p:nvGrpSpPr>
          <p:grpSpPr>
            <a:xfrm>
              <a:off x="337565" y="888825"/>
              <a:ext cx="3672842" cy="543735"/>
              <a:chOff x="337565" y="888825"/>
              <a:chExt cx="3672842" cy="543735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164336" y="888825"/>
                <a:ext cx="2846071" cy="543735"/>
                <a:chOff x="1164336" y="888825"/>
                <a:chExt cx="2846071" cy="543735"/>
              </a:xfrm>
            </p:grpSpPr>
            <p:grpSp>
              <p:nvGrpSpPr>
                <p:cNvPr id="74" name="组合 73"/>
                <p:cNvGrpSpPr/>
                <p:nvPr/>
              </p:nvGrpSpPr>
              <p:grpSpPr>
                <a:xfrm>
                  <a:off x="1164336" y="1152143"/>
                  <a:ext cx="2846071" cy="280417"/>
                  <a:chOff x="1164336" y="1152143"/>
                  <a:chExt cx="2846071" cy="280417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1164336" y="1152144"/>
                    <a:ext cx="2621278" cy="28041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9" name="直接连接符 78"/>
                  <p:cNvCxnSpPr/>
                  <p:nvPr/>
                </p:nvCxnSpPr>
                <p:spPr>
                  <a:xfrm>
                    <a:off x="2560320" y="1152144"/>
                    <a:ext cx="0" cy="2804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文本框 79"/>
                  <p:cNvSpPr txBox="1"/>
                  <p:nvPr/>
                </p:nvSpPr>
                <p:spPr>
                  <a:xfrm>
                    <a:off x="1597155" y="1169241"/>
                    <a:ext cx="530346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Tag</a:t>
                    </a:r>
                    <a:endParaRPr lang="zh-CN" altLang="en-US" sz="1000" dirty="0"/>
                  </a:p>
                </p:txBody>
              </p: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3215640" y="1152143"/>
                    <a:ext cx="0" cy="2804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2641094" y="1169241"/>
                    <a:ext cx="530346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index</a:t>
                    </a:r>
                    <a:endParaRPr lang="zh-CN" altLang="en-US" sz="1000" dirty="0"/>
                  </a:p>
                </p:txBody>
              </p:sp>
              <p:sp>
                <p:nvSpPr>
                  <p:cNvPr id="83" name="文本框 82"/>
                  <p:cNvSpPr txBox="1"/>
                  <p:nvPr/>
                </p:nvSpPr>
                <p:spPr>
                  <a:xfrm>
                    <a:off x="3171440" y="1174814"/>
                    <a:ext cx="838967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Byte offset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75" name="文本框 74"/>
                <p:cNvSpPr txBox="1"/>
                <p:nvPr/>
              </p:nvSpPr>
              <p:spPr>
                <a:xfrm>
                  <a:off x="1641355" y="904732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20</a:t>
                  </a:r>
                  <a:endParaRPr lang="zh-CN" altLang="en-US" sz="1000" dirty="0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2774445" y="897445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7</a:t>
                  </a:r>
                  <a:endParaRPr lang="zh-CN" altLang="en-US" sz="1000" dirty="0"/>
                </a:p>
              </p:txBody>
            </p:sp>
            <p:sp>
              <p:nvSpPr>
                <p:cNvPr id="77" name="文本框 76"/>
                <p:cNvSpPr txBox="1"/>
                <p:nvPr/>
              </p:nvSpPr>
              <p:spPr>
                <a:xfrm>
                  <a:off x="3365762" y="888825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5</a:t>
                  </a:r>
                  <a:endParaRPr lang="zh-CN" altLang="en-US" sz="1000" dirty="0"/>
                </a:p>
              </p:txBody>
            </p:sp>
          </p:grpSp>
          <p:sp>
            <p:nvSpPr>
              <p:cNvPr id="73" name="文本框 72"/>
              <p:cNvSpPr txBox="1"/>
              <p:nvPr/>
            </p:nvSpPr>
            <p:spPr>
              <a:xfrm>
                <a:off x="337565" y="1169240"/>
                <a:ext cx="512073" cy="1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 err="1"/>
                  <a:t>addr</a:t>
                </a:r>
                <a:endParaRPr lang="zh-CN" altLang="en-US" sz="1000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36810" y="1756494"/>
              <a:ext cx="4090237" cy="541564"/>
              <a:chOff x="337565" y="1780886"/>
              <a:chExt cx="4090237" cy="541564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64336" y="1780886"/>
                <a:ext cx="3263466" cy="541564"/>
                <a:chOff x="1133856" y="1556333"/>
                <a:chExt cx="3263466" cy="541564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1164155" y="1817575"/>
                  <a:ext cx="3233167" cy="2803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4" name="直接连接符 63"/>
                <p:cNvCxnSpPr/>
                <p:nvPr/>
              </p:nvCxnSpPr>
              <p:spPr>
                <a:xfrm>
                  <a:off x="1341120" y="1842180"/>
                  <a:ext cx="0" cy="2499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文本框 64"/>
                <p:cNvSpPr txBox="1"/>
                <p:nvPr/>
              </p:nvSpPr>
              <p:spPr>
                <a:xfrm>
                  <a:off x="1141350" y="1844140"/>
                  <a:ext cx="292602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V</a:t>
                  </a:r>
                  <a:endParaRPr lang="zh-CN" altLang="en-US" sz="1000" dirty="0"/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1641355" y="1844037"/>
                  <a:ext cx="530346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Tag</a:t>
                  </a:r>
                  <a:endParaRPr lang="zh-CN" altLang="en-US" sz="1000" dirty="0"/>
                </a:p>
              </p:txBody>
            </p:sp>
            <p:cxnSp>
              <p:nvCxnSpPr>
                <p:cNvPr id="67" name="直接连接符 66"/>
                <p:cNvCxnSpPr/>
                <p:nvPr/>
              </p:nvCxnSpPr>
              <p:spPr>
                <a:xfrm>
                  <a:off x="2750061" y="1809842"/>
                  <a:ext cx="0" cy="280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/>
                <p:cNvSpPr txBox="1"/>
                <p:nvPr/>
              </p:nvSpPr>
              <p:spPr>
                <a:xfrm>
                  <a:off x="3365762" y="1834894"/>
                  <a:ext cx="1030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Data Block</a:t>
                  </a:r>
                  <a:endParaRPr lang="zh-CN" altLang="en-US" sz="1000" dirty="0"/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1785378" y="1563621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20</a:t>
                  </a:r>
                  <a:endParaRPr lang="zh-CN" altLang="en-US" sz="1000" dirty="0"/>
                </a:p>
              </p:txBody>
            </p:sp>
            <p:sp>
              <p:nvSpPr>
                <p:cNvPr id="70" name="文本框 69"/>
                <p:cNvSpPr txBox="1"/>
                <p:nvPr/>
              </p:nvSpPr>
              <p:spPr>
                <a:xfrm>
                  <a:off x="1133856" y="1556333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1</a:t>
                  </a:r>
                  <a:endParaRPr lang="zh-CN" altLang="en-US" sz="1000" dirty="0"/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3419865" y="1563621"/>
                  <a:ext cx="641604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32*8</a:t>
                  </a:r>
                  <a:endParaRPr lang="zh-CN" altLang="en-US" sz="1000" dirty="0"/>
                </a:p>
              </p:txBody>
            </p:sp>
          </p:grpSp>
          <p:sp>
            <p:nvSpPr>
              <p:cNvPr id="62" name="文本框 61"/>
              <p:cNvSpPr txBox="1"/>
              <p:nvPr/>
            </p:nvSpPr>
            <p:spPr>
              <a:xfrm>
                <a:off x="337565" y="2064351"/>
                <a:ext cx="834397" cy="1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I-cache line</a:t>
                </a:r>
                <a:endParaRPr lang="zh-CN" altLang="en-US" sz="1000" dirty="0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36810" y="2630247"/>
              <a:ext cx="4250811" cy="551051"/>
              <a:chOff x="336810" y="2641120"/>
              <a:chExt cx="4250811" cy="551051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135000" y="2641120"/>
                <a:ext cx="3452621" cy="551051"/>
                <a:chOff x="959364" y="2475495"/>
                <a:chExt cx="3452621" cy="551051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1005844" y="2475495"/>
                  <a:ext cx="3406141" cy="541564"/>
                  <a:chOff x="990604" y="1556333"/>
                  <a:chExt cx="3406141" cy="541564"/>
                </a:xfrm>
              </p:grpSpPr>
              <p:sp>
                <p:nvSpPr>
                  <p:cNvPr id="52" name="矩形 51"/>
                  <p:cNvSpPr/>
                  <p:nvPr/>
                </p:nvSpPr>
                <p:spPr>
                  <a:xfrm>
                    <a:off x="990604" y="1817575"/>
                    <a:ext cx="3245753" cy="28032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1341120" y="1842180"/>
                    <a:ext cx="0" cy="2499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1139952" y="1845895"/>
                    <a:ext cx="292602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D</a:t>
                    </a:r>
                    <a:endParaRPr lang="zh-CN" altLang="en-US" sz="1000" dirty="0"/>
                  </a:p>
                </p:txBody>
              </p:sp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1641355" y="1844037"/>
                    <a:ext cx="530346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Tag</a:t>
                    </a:r>
                    <a:endParaRPr lang="zh-CN" altLang="en-US" sz="1000" dirty="0"/>
                  </a:p>
                </p:txBody>
              </p:sp>
              <p:cxnSp>
                <p:nvCxnSpPr>
                  <p:cNvPr id="56" name="直接连接符 55"/>
                  <p:cNvCxnSpPr/>
                  <p:nvPr/>
                </p:nvCxnSpPr>
                <p:spPr>
                  <a:xfrm>
                    <a:off x="2750061" y="1809842"/>
                    <a:ext cx="0" cy="2804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3365762" y="1834894"/>
                    <a:ext cx="1030983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Data Block</a:t>
                    </a:r>
                    <a:endParaRPr lang="zh-CN" altLang="en-US" sz="1000" dirty="0"/>
                  </a:p>
                </p:txBody>
              </p:sp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1785378" y="1563621"/>
                    <a:ext cx="348983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20</a:t>
                    </a:r>
                    <a:endParaRPr lang="zh-CN" altLang="en-US" sz="1000" dirty="0"/>
                  </a:p>
                </p:txBody>
              </p:sp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1133856" y="1556333"/>
                    <a:ext cx="348983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1</a:t>
                    </a:r>
                    <a:endParaRPr lang="zh-CN" altLang="en-US" sz="1000" dirty="0"/>
                  </a:p>
                </p:txBody>
              </p:sp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3419865" y="1563621"/>
                    <a:ext cx="641604" cy="188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000" dirty="0"/>
                      <a:t>32*8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49" name="文本框 48"/>
                <p:cNvSpPr txBox="1"/>
                <p:nvPr/>
              </p:nvSpPr>
              <p:spPr>
                <a:xfrm>
                  <a:off x="980713" y="2771154"/>
                  <a:ext cx="292602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V</a:t>
                  </a:r>
                  <a:endParaRPr lang="zh-CN" altLang="en-US" sz="1000" dirty="0"/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>
                  <a:off x="1171197" y="2746130"/>
                  <a:ext cx="0" cy="280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文本框 50"/>
                <p:cNvSpPr txBox="1"/>
                <p:nvPr/>
              </p:nvSpPr>
              <p:spPr>
                <a:xfrm>
                  <a:off x="959364" y="2475495"/>
                  <a:ext cx="348983" cy="188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dirty="0"/>
                    <a:t>1</a:t>
                  </a:r>
                  <a:endParaRPr lang="zh-CN" altLang="en-US" sz="1000" dirty="0"/>
                </a:p>
              </p:txBody>
            </p:sp>
          </p:grpSp>
          <p:sp>
            <p:nvSpPr>
              <p:cNvPr id="47" name="文本框 46"/>
              <p:cNvSpPr txBox="1"/>
              <p:nvPr/>
            </p:nvSpPr>
            <p:spPr>
              <a:xfrm>
                <a:off x="336810" y="2909622"/>
                <a:ext cx="923151" cy="1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dirty="0"/>
                  <a:t>d-cache line</a:t>
                </a:r>
                <a:endParaRPr lang="zh-CN" altLang="en-US" sz="1000" dirty="0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99"/>
    </mc:Choice>
    <mc:Fallback>
      <p:transition spd="slow" advTm="230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630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1.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CPU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954D72"/>
                      <wpsdc:hlinkUnderline xmlns:wpsdc="http://www.wps.cn/officeDocument/2017/drawingmlCustomData" val="0"/>
                    </a:ext>
                  </a:extLst>
                </a:hlinkClick>
              </a:rPr>
              <a:t>设计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  <a:r>
              <a:rPr lang="en-US" altLang="zh-CN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-- Cache</a:t>
            </a:r>
            <a:r>
              <a:rPr lang="zh-CN" altLang="en-US" sz="360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设计 </a:t>
            </a:r>
            <a:endParaRPr lang="en-US" altLang="zh-CN" sz="3600"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648705" y="1401824"/>
            <a:ext cx="3825238" cy="4515629"/>
            <a:chOff x="5221226" y="495067"/>
            <a:chExt cx="5172454" cy="5213612"/>
          </a:xfrm>
        </p:grpSpPr>
        <p:sp>
          <p:nvSpPr>
            <p:cNvPr id="10" name="文本框 9"/>
            <p:cNvSpPr txBox="1"/>
            <p:nvPr/>
          </p:nvSpPr>
          <p:spPr>
            <a:xfrm>
              <a:off x="7022344" y="5388864"/>
              <a:ext cx="1969008" cy="31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dirty="0"/>
                <a:t>D Cache</a:t>
              </a:r>
              <a:r>
                <a:rPr lang="zh-CN" altLang="en-US" sz="1200" dirty="0"/>
                <a:t>状态机</a:t>
              </a:r>
              <a:endParaRPr lang="zh-CN" altLang="en-US" sz="12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21226" y="495067"/>
              <a:ext cx="5172454" cy="4387829"/>
              <a:chOff x="2904746" y="464587"/>
              <a:chExt cx="5187694" cy="5481283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962145" y="4602480"/>
                <a:ext cx="920496" cy="91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IDLE</a:t>
                </a:r>
                <a:endPara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4550665" y="2526791"/>
                <a:ext cx="1743456" cy="914400"/>
                <a:chOff x="4550665" y="2526791"/>
                <a:chExt cx="1743456" cy="914400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550665" y="2830102"/>
                  <a:ext cx="17434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HitJudge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4962145" y="2526791"/>
                  <a:ext cx="920496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2904746" y="1309080"/>
                <a:ext cx="1644837" cy="975796"/>
                <a:chOff x="2904746" y="1309080"/>
                <a:chExt cx="1644837" cy="975796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3014474" y="1309080"/>
                  <a:ext cx="920496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2904746" y="1603069"/>
                  <a:ext cx="1644837" cy="681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MissHandle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6348984" y="1309079"/>
                <a:ext cx="1743456" cy="914400"/>
                <a:chOff x="6038088" y="1615440"/>
                <a:chExt cx="1743456" cy="914400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6449568" y="1615440"/>
                  <a:ext cx="920496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6038088" y="1915702"/>
                  <a:ext cx="17434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NoCache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7" name="连接符: 曲线 16"/>
              <p:cNvCxnSpPr>
                <a:stCxn id="13" idx="0"/>
                <a:endCxn id="42" idx="4"/>
              </p:cNvCxnSpPr>
              <p:nvPr/>
            </p:nvCxnSpPr>
            <p:spPr>
              <a:xfrm rot="5400000" flipH="1" flipV="1">
                <a:off x="4841749" y="4021836"/>
                <a:ext cx="1161289" cy="1270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连接符: 曲线 17"/>
              <p:cNvCxnSpPr>
                <a:stCxn id="13" idx="5"/>
                <a:endCxn id="13" idx="4"/>
              </p:cNvCxnSpPr>
              <p:nvPr/>
            </p:nvCxnSpPr>
            <p:spPr>
              <a:xfrm rot="5400000">
                <a:off x="5518160" y="5287202"/>
                <a:ext cx="133911" cy="325444"/>
              </a:xfrm>
              <a:prstGeom prst="curvedConnector3">
                <a:avLst>
                  <a:gd name="adj1" fmla="val 52108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连接符: 曲线 18"/>
              <p:cNvCxnSpPr>
                <a:stCxn id="42" idx="1"/>
                <a:endCxn id="39" idx="5"/>
              </p:cNvCxnSpPr>
              <p:nvPr/>
            </p:nvCxnSpPr>
            <p:spPr>
              <a:xfrm rot="16200000" flipV="1">
                <a:off x="4162992" y="1726744"/>
                <a:ext cx="571133" cy="1296783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连接符: 曲线 19"/>
              <p:cNvCxnSpPr>
                <a:stCxn id="42" idx="7"/>
                <a:endCxn id="37" idx="4"/>
              </p:cNvCxnSpPr>
              <p:nvPr/>
            </p:nvCxnSpPr>
            <p:spPr>
              <a:xfrm rot="5400000" flipH="1" flipV="1">
                <a:off x="6265663" y="1705654"/>
                <a:ext cx="437223" cy="147287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连接符: 曲线 20"/>
              <p:cNvCxnSpPr>
                <a:stCxn id="42" idx="6"/>
              </p:cNvCxnSpPr>
              <p:nvPr/>
            </p:nvCxnSpPr>
            <p:spPr>
              <a:xfrm flipH="1">
                <a:off x="5754187" y="2983991"/>
                <a:ext cx="128454" cy="323287"/>
              </a:xfrm>
              <a:prstGeom prst="curvedConnector4">
                <a:avLst>
                  <a:gd name="adj1" fmla="val -638293"/>
                  <a:gd name="adj2" fmla="val 3083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连接符: 曲线 21"/>
              <p:cNvCxnSpPr>
                <a:stCxn id="39" idx="1"/>
                <a:endCxn id="39" idx="0"/>
              </p:cNvCxnSpPr>
              <p:nvPr/>
            </p:nvCxnSpPr>
            <p:spPr>
              <a:xfrm rot="5400000" flipH="1" flipV="1">
                <a:off x="3245045" y="1213314"/>
                <a:ext cx="133911" cy="325444"/>
              </a:xfrm>
              <a:prstGeom prst="curvedConnector3">
                <a:avLst>
                  <a:gd name="adj1" fmla="val 63033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连接符: 曲线 22"/>
              <p:cNvCxnSpPr>
                <a:stCxn id="39" idx="3"/>
                <a:endCxn id="13" idx="2"/>
              </p:cNvCxnSpPr>
              <p:nvPr/>
            </p:nvCxnSpPr>
            <p:spPr>
              <a:xfrm rot="16200000" flipH="1">
                <a:off x="2570656" y="2668190"/>
                <a:ext cx="2970111" cy="181286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连接符: 曲线 23"/>
              <p:cNvCxnSpPr>
                <a:stCxn id="37" idx="7"/>
                <a:endCxn id="37" idx="0"/>
              </p:cNvCxnSpPr>
              <p:nvPr/>
            </p:nvCxnSpPr>
            <p:spPr>
              <a:xfrm rot="16200000" flipV="1">
                <a:off x="7316479" y="1213313"/>
                <a:ext cx="133911" cy="325444"/>
              </a:xfrm>
              <a:prstGeom prst="curvedConnector3">
                <a:avLst>
                  <a:gd name="adj1" fmla="val 59847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连接符: 曲线 24"/>
              <p:cNvCxnSpPr>
                <a:stCxn id="37" idx="5"/>
                <a:endCxn id="13" idx="6"/>
              </p:cNvCxnSpPr>
              <p:nvPr/>
            </p:nvCxnSpPr>
            <p:spPr>
              <a:xfrm rot="5400000">
                <a:off x="5229343" y="2742867"/>
                <a:ext cx="2970112" cy="166351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连接符: 曲线 25"/>
              <p:cNvCxnSpPr>
                <a:stCxn id="42" idx="2"/>
                <a:endCxn id="13" idx="1"/>
              </p:cNvCxnSpPr>
              <p:nvPr/>
            </p:nvCxnSpPr>
            <p:spPr>
              <a:xfrm rot="10800000" flipH="1" flipV="1">
                <a:off x="4962145" y="2983991"/>
                <a:ext cx="134804" cy="1752400"/>
              </a:xfrm>
              <a:prstGeom prst="curvedConnector4">
                <a:avLst>
                  <a:gd name="adj1" fmla="val -169580"/>
                  <a:gd name="adj2" fmla="val 91575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5757327" y="5638093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16042" y="3932669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467059" y="3467713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460543" y="2147083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07741" y="2216781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659189" y="3398526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014474" y="464587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424223" y="4028186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546157" y="713739"/>
                <a:ext cx="250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258120" y="3690794"/>
                <a:ext cx="422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683514" y="1245935"/>
            <a:ext cx="260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1. </a:t>
            </a:r>
            <a:r>
              <a:rPr lang="zh-CN" altLang="en-US" b="1" dirty="0"/>
              <a:t>写直达 </a:t>
            </a:r>
            <a:r>
              <a:rPr lang="en-US" altLang="zh-CN" b="1" dirty="0"/>
              <a:t>vs </a:t>
            </a:r>
            <a:r>
              <a:rPr lang="zh-CN" altLang="en-US" b="1" dirty="0"/>
              <a:t>写回</a:t>
            </a:r>
            <a:endParaRPr lang="zh-CN" altLang="en-US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1370584" y="2209673"/>
            <a:ext cx="3230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/>
              <a:t>写直达：简单，但效率很低</a:t>
            </a:r>
            <a:endParaRPr lang="zh-CN" altLang="en-US" sz="2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1325245" y="3773170"/>
            <a:ext cx="5154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+mn-ea"/>
                <a:cs typeface="+mn-ea"/>
              </a:rPr>
              <a:t>写回：</a:t>
            </a:r>
            <a:endParaRPr lang="zh-CN" altLang="en-US" sz="2000" dirty="0">
              <a:latin typeface="+mn-ea"/>
              <a:cs typeface="+mn-ea"/>
            </a:endParaRPr>
          </a:p>
          <a:p>
            <a:endParaRPr lang="en-US" altLang="zh-CN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1. </a:t>
            </a:r>
            <a:r>
              <a:rPr lang="zh-CN" altLang="en-US" sz="2000" dirty="0">
                <a:latin typeface="+mn-ea"/>
                <a:cs typeface="+mn-ea"/>
              </a:rPr>
              <a:t>只有当</a:t>
            </a:r>
            <a:r>
              <a:rPr lang="en-US" altLang="zh-CN" sz="2000" dirty="0">
                <a:latin typeface="+mn-ea"/>
                <a:cs typeface="+mn-ea"/>
              </a:rPr>
              <a:t>cache line</a:t>
            </a:r>
            <a:r>
              <a:rPr lang="zh-CN" altLang="en-US" sz="2000" dirty="0">
                <a:latin typeface="+mn-ea"/>
                <a:cs typeface="+mn-ea"/>
              </a:rPr>
              <a:t>被替换时才需写回内存</a:t>
            </a:r>
            <a:endParaRPr lang="en-US" altLang="zh-CN" sz="2000" dirty="0">
              <a:latin typeface="+mn-ea"/>
              <a:cs typeface="+mn-ea"/>
            </a:endParaRPr>
          </a:p>
          <a:p>
            <a:endParaRPr lang="en-US" altLang="zh-CN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2. </a:t>
            </a:r>
            <a:r>
              <a:rPr lang="zh-CN" altLang="en-US" sz="2000" dirty="0">
                <a:latin typeface="+mn-ea"/>
                <a:cs typeface="+mn-ea"/>
              </a:rPr>
              <a:t>需要实现</a:t>
            </a:r>
            <a:r>
              <a:rPr lang="en-US" altLang="zh-CN" sz="2000" dirty="0">
                <a:latin typeface="+mn-ea"/>
                <a:cs typeface="+mn-ea"/>
              </a:rPr>
              <a:t>Cache</a:t>
            </a:r>
            <a:r>
              <a:rPr lang="zh-CN" altLang="en-US" sz="2000" dirty="0">
                <a:latin typeface="+mn-ea"/>
                <a:cs typeface="+mn-ea"/>
              </a:rPr>
              <a:t>指令维护一致性</a:t>
            </a:r>
            <a:endParaRPr lang="zh-CN" altLang="en-US" sz="2000" dirty="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6"/>
    </mc:Choice>
    <mc:Fallback>
      <p:transition spd="slow" advTm="9496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TABLE_BEAUTIFY" val="smartTable{44a30a39-4f7b-45cb-b1ba-f2e9ee384ffb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TABLE_BEAUTIFY" val="smartTable{44a30a39-4f7b-45cb-b1ba-f2e9ee384ffb}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TABLE_BEAUTIFY" val="smartTable{d72e3090-f3e9-4bfd-b40d-feab2d5c0681}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3533</Words>
  <Application>WPS 演示</Application>
  <PresentationFormat>宽屏</PresentationFormat>
  <Paragraphs>666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汉仪雅酷黑简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14010007517</cp:lastModifiedBy>
  <cp:revision>311</cp:revision>
  <dcterms:created xsi:type="dcterms:W3CDTF">2019-06-19T02:08:00Z</dcterms:created>
  <dcterms:modified xsi:type="dcterms:W3CDTF">2020-08-20T07:22:12Z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